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9144000" cy="5143500" type="screen16x9"/>
  <p:notesSz cx="6858000" cy="9144000"/>
  <p:embeddedFontLst>
    <p:embeddedFont>
      <p:font typeface="Play" panose="020B0604020202020204"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013" autoAdjust="0"/>
  </p:normalViewPr>
  <p:slideViewPr>
    <p:cSldViewPr snapToGrid="0">
      <p:cViewPr varScale="1">
        <p:scale>
          <a:sx n="94" d="100"/>
          <a:sy n="94" d="100"/>
        </p:scale>
        <p:origin x="1138"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cd2ac75e42_1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g2cd2ac75e42_1_7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cd3195eac9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cd3195eac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cd2ac75e42_1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1855">
                <a:solidFill>
                  <a:schemeClr val="dk1"/>
                </a:solidFill>
                <a:highlight>
                  <a:srgbClr val="757575"/>
                </a:highlight>
                <a:latin typeface="Play"/>
                <a:ea typeface="Play"/>
                <a:cs typeface="Play"/>
                <a:sym typeface="Play"/>
              </a:rPr>
              <a:t>ratio = sidewalk length / street length</a:t>
            </a:r>
            <a:endParaRPr sz="1855">
              <a:solidFill>
                <a:schemeClr val="dk1"/>
              </a:solidFill>
              <a:highlight>
                <a:srgbClr val="757575"/>
              </a:highlight>
              <a:latin typeface="Play"/>
              <a:ea typeface="Play"/>
              <a:cs typeface="Play"/>
              <a:sym typeface="Play"/>
            </a:endParaRPr>
          </a:p>
          <a:p>
            <a:pPr marL="0" lvl="0" indent="0" algn="l" rtl="0">
              <a:lnSpc>
                <a:spcPct val="90000"/>
              </a:lnSpc>
              <a:spcBef>
                <a:spcPts val="0"/>
              </a:spcBef>
              <a:spcAft>
                <a:spcPts val="0"/>
              </a:spcAft>
              <a:buNone/>
            </a:pPr>
            <a:r>
              <a:rPr lang="en" sz="1855">
                <a:solidFill>
                  <a:schemeClr val="dk1"/>
                </a:solidFill>
                <a:latin typeface="Play"/>
                <a:ea typeface="Play"/>
                <a:cs typeface="Play"/>
                <a:sym typeface="Play"/>
              </a:rPr>
              <a:t>Reliable transportation is crucial to city life. Access to the diverse arrangement of amenities found throughout Pittsburgh is </a:t>
            </a:r>
            <a:r>
              <a:rPr lang="en" sz="1855" i="1">
                <a:solidFill>
                  <a:schemeClr val="dk1"/>
                </a:solidFill>
                <a:latin typeface="Play"/>
                <a:ea typeface="Play"/>
                <a:cs typeface="Play"/>
                <a:sym typeface="Play"/>
              </a:rPr>
              <a:t>imperative to a healthy, active life</a:t>
            </a:r>
            <a:r>
              <a:rPr lang="en" sz="1855">
                <a:solidFill>
                  <a:schemeClr val="dk1"/>
                </a:solidFill>
                <a:latin typeface="Play"/>
                <a:ea typeface="Play"/>
                <a:cs typeface="Play"/>
                <a:sym typeface="Play"/>
              </a:rPr>
              <a:t> and participation is one’s community. Effective infrastructure for foot transportation affords citizens a comfortable way to enjoy the outdoors, something especially </a:t>
            </a:r>
            <a:r>
              <a:rPr lang="en" sz="1855" i="1">
                <a:solidFill>
                  <a:schemeClr val="dk1"/>
                </a:solidFill>
                <a:latin typeface="Play"/>
                <a:ea typeface="Play"/>
                <a:cs typeface="Play"/>
                <a:sym typeface="Play"/>
              </a:rPr>
              <a:t>crucial in densely populated suburbs.</a:t>
            </a:r>
            <a:endParaRPr sz="1855" i="1">
              <a:solidFill>
                <a:schemeClr val="dk1"/>
              </a:solidFill>
              <a:latin typeface="Play"/>
              <a:ea typeface="Play"/>
              <a:cs typeface="Play"/>
              <a:sym typeface="Play"/>
            </a:endParaRPr>
          </a:p>
          <a:p>
            <a:pPr marL="0" lvl="0" indent="0" algn="l" rtl="0">
              <a:lnSpc>
                <a:spcPct val="90000"/>
              </a:lnSpc>
              <a:spcBef>
                <a:spcPts val="0"/>
              </a:spcBef>
              <a:spcAft>
                <a:spcPts val="0"/>
              </a:spcAft>
              <a:buNone/>
            </a:pPr>
            <a:r>
              <a:rPr lang="en" sz="1855">
                <a:solidFill>
                  <a:schemeClr val="dk1"/>
                </a:solidFill>
                <a:highlight>
                  <a:srgbClr val="FFFF00"/>
                </a:highlight>
                <a:latin typeface="Play"/>
                <a:ea typeface="Play"/>
                <a:cs typeface="Play"/>
                <a:sym typeface="Play"/>
              </a:rPr>
              <a:t>dark blue -&gt; at least </a:t>
            </a:r>
            <a:r>
              <a:rPr lang="en" sz="1855" i="1">
                <a:solidFill>
                  <a:schemeClr val="dk1"/>
                </a:solidFill>
                <a:highlight>
                  <a:srgbClr val="FFFF00"/>
                </a:highlight>
                <a:latin typeface="Play"/>
                <a:ea typeface="Play"/>
                <a:cs typeface="Play"/>
                <a:sym typeface="Play"/>
              </a:rPr>
              <a:t>2</a:t>
            </a:r>
            <a:r>
              <a:rPr lang="en" sz="1855">
                <a:solidFill>
                  <a:schemeClr val="dk1"/>
                </a:solidFill>
                <a:highlight>
                  <a:srgbClr val="FFFF00"/>
                </a:highlight>
                <a:latin typeface="Play"/>
                <a:ea typeface="Play"/>
                <a:cs typeface="Play"/>
                <a:sym typeface="Play"/>
              </a:rPr>
              <a:t> factors of walkability</a:t>
            </a:r>
            <a:endParaRPr sz="1855">
              <a:solidFill>
                <a:schemeClr val="dk1"/>
              </a:solidFill>
              <a:highlight>
                <a:srgbClr val="FFFF00"/>
              </a:highlight>
              <a:latin typeface="Play"/>
              <a:ea typeface="Play"/>
              <a:cs typeface="Play"/>
              <a:sym typeface="Play"/>
            </a:endParaRPr>
          </a:p>
          <a:p>
            <a:pPr marL="0" lvl="0" indent="0" algn="l" rtl="0">
              <a:lnSpc>
                <a:spcPct val="90000"/>
              </a:lnSpc>
              <a:spcBef>
                <a:spcPts val="0"/>
              </a:spcBef>
              <a:spcAft>
                <a:spcPts val="0"/>
              </a:spcAft>
              <a:buNone/>
            </a:pPr>
            <a:r>
              <a:rPr lang="en" sz="1855">
                <a:solidFill>
                  <a:schemeClr val="dk1"/>
                </a:solidFill>
                <a:highlight>
                  <a:srgbClr val="FFFF00"/>
                </a:highlight>
                <a:latin typeface="Play"/>
                <a:ea typeface="Play"/>
                <a:cs typeface="Play"/>
                <a:sym typeface="Play"/>
              </a:rPr>
              <a:t>medium blue -&gt; </a:t>
            </a:r>
            <a:r>
              <a:rPr lang="en" sz="1855" i="1">
                <a:solidFill>
                  <a:schemeClr val="dk1"/>
                </a:solidFill>
                <a:highlight>
                  <a:srgbClr val="FFFF00"/>
                </a:highlight>
                <a:latin typeface="Play"/>
                <a:ea typeface="Play"/>
                <a:cs typeface="Play"/>
                <a:sym typeface="Play"/>
              </a:rPr>
              <a:t>2 to 3 </a:t>
            </a:r>
            <a:r>
              <a:rPr lang="en" sz="1855">
                <a:solidFill>
                  <a:schemeClr val="dk1"/>
                </a:solidFill>
                <a:highlight>
                  <a:srgbClr val="FFFF00"/>
                </a:highlight>
                <a:latin typeface="Play"/>
                <a:ea typeface="Play"/>
                <a:cs typeface="Play"/>
                <a:sym typeface="Play"/>
              </a:rPr>
              <a:t>factors of walkability</a:t>
            </a:r>
            <a:endParaRPr sz="1855">
              <a:solidFill>
                <a:schemeClr val="dk1"/>
              </a:solidFill>
              <a:highlight>
                <a:srgbClr val="FFFF00"/>
              </a:highlight>
              <a:latin typeface="Play"/>
              <a:ea typeface="Play"/>
              <a:cs typeface="Play"/>
              <a:sym typeface="Play"/>
            </a:endParaRPr>
          </a:p>
          <a:p>
            <a:pPr marL="0" lvl="0" indent="0" algn="l" rtl="0">
              <a:lnSpc>
                <a:spcPct val="90000"/>
              </a:lnSpc>
              <a:spcBef>
                <a:spcPts val="0"/>
              </a:spcBef>
              <a:spcAft>
                <a:spcPts val="0"/>
              </a:spcAft>
              <a:buClr>
                <a:srgbClr val="FFC000"/>
              </a:buClr>
              <a:buSzPts val="3300"/>
              <a:buFont typeface="Play"/>
              <a:buNone/>
            </a:pPr>
            <a:r>
              <a:rPr lang="en" sz="1855">
                <a:solidFill>
                  <a:schemeClr val="dk1"/>
                </a:solidFill>
                <a:highlight>
                  <a:srgbClr val="FFFF00"/>
                </a:highlight>
                <a:latin typeface="Play"/>
                <a:ea typeface="Play"/>
                <a:cs typeface="Play"/>
                <a:sym typeface="Play"/>
              </a:rPr>
              <a:t>light blue -&gt; greater than </a:t>
            </a:r>
            <a:r>
              <a:rPr lang="en" sz="1855" i="1">
                <a:solidFill>
                  <a:schemeClr val="dk1"/>
                </a:solidFill>
                <a:highlight>
                  <a:srgbClr val="FFFF00"/>
                </a:highlight>
                <a:latin typeface="Play"/>
                <a:ea typeface="Play"/>
                <a:cs typeface="Play"/>
                <a:sym typeface="Play"/>
              </a:rPr>
              <a:t>3</a:t>
            </a:r>
            <a:r>
              <a:rPr lang="en" sz="1855">
                <a:solidFill>
                  <a:schemeClr val="dk1"/>
                </a:solidFill>
                <a:highlight>
                  <a:srgbClr val="FFFF00"/>
                </a:highlight>
                <a:latin typeface="Play"/>
                <a:ea typeface="Play"/>
                <a:cs typeface="Play"/>
                <a:sym typeface="Play"/>
              </a:rPr>
              <a:t> factors of walkability</a:t>
            </a:r>
            <a:endParaRPr sz="1855">
              <a:solidFill>
                <a:schemeClr val="dk1"/>
              </a:solidFill>
              <a:highlight>
                <a:srgbClr val="FFFF00"/>
              </a:highlight>
              <a:latin typeface="Play"/>
              <a:ea typeface="Play"/>
              <a:cs typeface="Play"/>
              <a:sym typeface="Play"/>
            </a:endParaRPr>
          </a:p>
        </p:txBody>
      </p:sp>
      <p:sp>
        <p:nvSpPr>
          <p:cNvPr id="200" name="Google Shape;200;g2cd2ac75e42_1_1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cd3195eac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cd3195eac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2cd2ac75e42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we determined: 1) Oakland contained the most number of parking meters per metric one. 2) Per metric two, Downtown and Northshore actually had the most bus traffic, but a closer look showed that Oakland actually had more efficient routes and was less congested.  3) Oakland was the second most walkable neighborhood per metric three…however, if you include the results for South Oakland into this count, it is very close to the top result, Hill District.</a:t>
            </a:r>
            <a:endParaRPr dirty="0"/>
          </a:p>
        </p:txBody>
      </p:sp>
      <p:sp>
        <p:nvSpPr>
          <p:cNvPr id="214" name="Google Shape;214;g2cd2ac75e42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cd2ac75e42_1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1" name="Google Shape;221;g2cd2ac75e42_1_12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2cd2ac75e42_1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g2cd2ac75e42_1_12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cd2ac75e42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g2cd2ac75e42_1_8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cd2ac75e42_1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 name="Google Shape;140;g2cd2ac75e42_1_8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cd3195eac9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cd3195eac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cd2ac75e42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5" name="Google Shape;155;g2cd2ac75e42_1_9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cd2ac75e42_1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g2cd2ac75e42_1_10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cd3195eac9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cd3195eac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cd2ac75e42_1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 name="Google Shape;178;g2cd2ac75e42_1_10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2cd3195eac9_2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cd3195eac9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rgbClr val="FFC000"/>
              </a:buClr>
              <a:buSzPts val="4500"/>
              <a:buFont typeface="Play"/>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8" name="Google Shape;58;p14"/>
          <p:cNvSpPr txBox="1">
            <a:spLocks noGrp="1"/>
          </p:cNvSpPr>
          <p:nvPr>
            <p:ph type="subTitle" idx="1"/>
          </p:nvPr>
        </p:nvSpPr>
        <p:spPr>
          <a:xfrm>
            <a:off x="1143000" y="2701528"/>
            <a:ext cx="6858000" cy="1241821"/>
          </a:xfrm>
          <a:prstGeom prst="rect">
            <a:avLst/>
          </a:prstGeom>
          <a:noFill/>
          <a:ln>
            <a:noFill/>
          </a:ln>
        </p:spPr>
        <p:txBody>
          <a:bodyPr spcFirstLastPara="1" wrap="square" lIns="68575" tIns="34275" rIns="68575" bIns="34275" anchor="t" anchorCtr="0">
            <a:normAutofit/>
          </a:bodyPr>
          <a:lstStyle>
            <a:lvl1pPr lvl="0" algn="ctr">
              <a:lnSpc>
                <a:spcPct val="90000"/>
              </a:lnSpc>
              <a:spcBef>
                <a:spcPts val="800"/>
              </a:spcBef>
              <a:spcAft>
                <a:spcPts val="0"/>
              </a:spcAft>
              <a:buClr>
                <a:srgbClr val="FFC000"/>
              </a:buClr>
              <a:buSzPts val="1800"/>
              <a:buNone/>
              <a:defRPr sz="1800"/>
            </a:lvl1pPr>
            <a:lvl2pPr lvl="1" algn="ctr">
              <a:lnSpc>
                <a:spcPct val="90000"/>
              </a:lnSpc>
              <a:spcBef>
                <a:spcPts val="400"/>
              </a:spcBef>
              <a:spcAft>
                <a:spcPts val="0"/>
              </a:spcAft>
              <a:buClr>
                <a:srgbClr val="FFC000"/>
              </a:buClr>
              <a:buSzPts val="1500"/>
              <a:buNone/>
              <a:defRPr sz="1500"/>
            </a:lvl2pPr>
            <a:lvl3pPr lvl="2" algn="ctr">
              <a:lnSpc>
                <a:spcPct val="90000"/>
              </a:lnSpc>
              <a:spcBef>
                <a:spcPts val="400"/>
              </a:spcBef>
              <a:spcAft>
                <a:spcPts val="0"/>
              </a:spcAft>
              <a:buClr>
                <a:srgbClr val="FFC000"/>
              </a:buClr>
              <a:buSzPts val="1400"/>
              <a:buNone/>
              <a:defRPr sz="1400"/>
            </a:lvl3pPr>
            <a:lvl4pPr lvl="3" algn="ctr">
              <a:lnSpc>
                <a:spcPct val="90000"/>
              </a:lnSpc>
              <a:spcBef>
                <a:spcPts val="400"/>
              </a:spcBef>
              <a:spcAft>
                <a:spcPts val="0"/>
              </a:spcAft>
              <a:buClr>
                <a:srgbClr val="FFC000"/>
              </a:buClr>
              <a:buSzPts val="1200"/>
              <a:buNone/>
              <a:defRPr sz="1200"/>
            </a:lvl4pPr>
            <a:lvl5pPr lvl="4" algn="ctr">
              <a:lnSpc>
                <a:spcPct val="90000"/>
              </a:lnSpc>
              <a:spcBef>
                <a:spcPts val="400"/>
              </a:spcBef>
              <a:spcAft>
                <a:spcPts val="0"/>
              </a:spcAft>
              <a:buClr>
                <a:srgbClr val="FFC000"/>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59" name="Google Shape;59;p1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0" name="Google Shape;60;p1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1" name="Google Shape;61;p1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rgbClr val="FFC000"/>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4" name="Google Shape;64;p15"/>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FFC000"/>
              </a:buClr>
              <a:buSzPts val="1400"/>
              <a:buChar char="•"/>
              <a:defRPr/>
            </a:lvl1pPr>
            <a:lvl2pPr marL="914400" lvl="1" indent="-317500" algn="l">
              <a:lnSpc>
                <a:spcPct val="90000"/>
              </a:lnSpc>
              <a:spcBef>
                <a:spcPts val="400"/>
              </a:spcBef>
              <a:spcAft>
                <a:spcPts val="0"/>
              </a:spcAft>
              <a:buClr>
                <a:srgbClr val="FFC000"/>
              </a:buClr>
              <a:buSzPts val="1400"/>
              <a:buChar char="•"/>
              <a:defRPr/>
            </a:lvl2pPr>
            <a:lvl3pPr marL="1371600" lvl="2" indent="-317500" algn="l">
              <a:lnSpc>
                <a:spcPct val="90000"/>
              </a:lnSpc>
              <a:spcBef>
                <a:spcPts val="400"/>
              </a:spcBef>
              <a:spcAft>
                <a:spcPts val="0"/>
              </a:spcAft>
              <a:buClr>
                <a:srgbClr val="FFC000"/>
              </a:buClr>
              <a:buSzPts val="1400"/>
              <a:buChar char="•"/>
              <a:defRPr/>
            </a:lvl3pPr>
            <a:lvl4pPr marL="1828800" lvl="3" indent="-317500" algn="l">
              <a:lnSpc>
                <a:spcPct val="90000"/>
              </a:lnSpc>
              <a:spcBef>
                <a:spcPts val="400"/>
              </a:spcBef>
              <a:spcAft>
                <a:spcPts val="0"/>
              </a:spcAft>
              <a:buClr>
                <a:srgbClr val="FFC000"/>
              </a:buClr>
              <a:buSzPts val="1400"/>
              <a:buChar char="•"/>
              <a:defRPr/>
            </a:lvl4pPr>
            <a:lvl5pPr marL="2286000" lvl="4" indent="-317500" algn="l">
              <a:lnSpc>
                <a:spcPct val="90000"/>
              </a:lnSpc>
              <a:spcBef>
                <a:spcPts val="400"/>
              </a:spcBef>
              <a:spcAft>
                <a:spcPts val="0"/>
              </a:spcAft>
              <a:buClr>
                <a:srgbClr val="FFC000"/>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65" name="Google Shape;65;p15"/>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6" name="Google Shape;66;p15"/>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7" name="Google Shape;67;p1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623888" y="1282304"/>
            <a:ext cx="7886700" cy="2139553"/>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FFC000"/>
              </a:buClr>
              <a:buSzPts val="4500"/>
              <a:buFont typeface="Play"/>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0" name="Google Shape;70;p16"/>
          <p:cNvSpPr txBox="1">
            <a:spLocks noGrp="1"/>
          </p:cNvSpPr>
          <p:nvPr>
            <p:ph type="body" idx="1"/>
          </p:nvPr>
        </p:nvSpPr>
        <p:spPr>
          <a:xfrm>
            <a:off x="623888" y="3442097"/>
            <a:ext cx="7886700" cy="112514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757575"/>
              </a:buClr>
              <a:buSzPts val="1800"/>
              <a:buNone/>
              <a:defRPr sz="1800">
                <a:solidFill>
                  <a:srgbClr val="757575"/>
                </a:solidFill>
              </a:defRPr>
            </a:lvl1pPr>
            <a:lvl2pPr marL="914400" lvl="1" indent="-228600" algn="l">
              <a:lnSpc>
                <a:spcPct val="90000"/>
              </a:lnSpc>
              <a:spcBef>
                <a:spcPts val="400"/>
              </a:spcBef>
              <a:spcAft>
                <a:spcPts val="0"/>
              </a:spcAft>
              <a:buClr>
                <a:srgbClr val="757575"/>
              </a:buClr>
              <a:buSzPts val="1500"/>
              <a:buNone/>
              <a:defRPr sz="1500">
                <a:solidFill>
                  <a:srgbClr val="757575"/>
                </a:solidFill>
              </a:defRPr>
            </a:lvl2pPr>
            <a:lvl3pPr marL="1371600" lvl="2" indent="-228600" algn="l">
              <a:lnSpc>
                <a:spcPct val="90000"/>
              </a:lnSpc>
              <a:spcBef>
                <a:spcPts val="400"/>
              </a:spcBef>
              <a:spcAft>
                <a:spcPts val="0"/>
              </a:spcAft>
              <a:buClr>
                <a:srgbClr val="757575"/>
              </a:buClr>
              <a:buSzPts val="1400"/>
              <a:buNone/>
              <a:defRPr sz="1400">
                <a:solidFill>
                  <a:srgbClr val="757575"/>
                </a:solidFill>
              </a:defRPr>
            </a:lvl3pPr>
            <a:lvl4pPr marL="1828800" lvl="3" indent="-228600" algn="l">
              <a:lnSpc>
                <a:spcPct val="90000"/>
              </a:lnSpc>
              <a:spcBef>
                <a:spcPts val="400"/>
              </a:spcBef>
              <a:spcAft>
                <a:spcPts val="0"/>
              </a:spcAft>
              <a:buClr>
                <a:srgbClr val="757575"/>
              </a:buClr>
              <a:buSzPts val="1200"/>
              <a:buNone/>
              <a:defRPr sz="1200">
                <a:solidFill>
                  <a:srgbClr val="757575"/>
                </a:solidFill>
              </a:defRPr>
            </a:lvl4pPr>
            <a:lvl5pPr marL="2286000" lvl="4" indent="-228600" algn="l">
              <a:lnSpc>
                <a:spcPct val="90000"/>
              </a:lnSpc>
              <a:spcBef>
                <a:spcPts val="400"/>
              </a:spcBef>
              <a:spcAft>
                <a:spcPts val="0"/>
              </a:spcAft>
              <a:buClr>
                <a:srgbClr val="757575"/>
              </a:buClr>
              <a:buSzPts val="1200"/>
              <a:buNone/>
              <a:defRPr sz="1200">
                <a:solidFill>
                  <a:srgbClr val="757575"/>
                </a:solidFill>
              </a:defRPr>
            </a:lvl5pPr>
            <a:lvl6pPr marL="2743200" lvl="5" indent="-228600" algn="l">
              <a:lnSpc>
                <a:spcPct val="90000"/>
              </a:lnSpc>
              <a:spcBef>
                <a:spcPts val="400"/>
              </a:spcBef>
              <a:spcAft>
                <a:spcPts val="0"/>
              </a:spcAft>
              <a:buClr>
                <a:srgbClr val="757575"/>
              </a:buClr>
              <a:buSzPts val="1200"/>
              <a:buNone/>
              <a:defRPr sz="1200">
                <a:solidFill>
                  <a:srgbClr val="757575"/>
                </a:solidFill>
              </a:defRPr>
            </a:lvl6pPr>
            <a:lvl7pPr marL="3200400" lvl="6" indent="-228600" algn="l">
              <a:lnSpc>
                <a:spcPct val="90000"/>
              </a:lnSpc>
              <a:spcBef>
                <a:spcPts val="400"/>
              </a:spcBef>
              <a:spcAft>
                <a:spcPts val="0"/>
              </a:spcAft>
              <a:buClr>
                <a:srgbClr val="757575"/>
              </a:buClr>
              <a:buSzPts val="1200"/>
              <a:buNone/>
              <a:defRPr sz="1200">
                <a:solidFill>
                  <a:srgbClr val="757575"/>
                </a:solidFill>
              </a:defRPr>
            </a:lvl7pPr>
            <a:lvl8pPr marL="3657600" lvl="7" indent="-228600" algn="l">
              <a:lnSpc>
                <a:spcPct val="90000"/>
              </a:lnSpc>
              <a:spcBef>
                <a:spcPts val="400"/>
              </a:spcBef>
              <a:spcAft>
                <a:spcPts val="0"/>
              </a:spcAft>
              <a:buClr>
                <a:srgbClr val="757575"/>
              </a:buClr>
              <a:buSzPts val="1200"/>
              <a:buNone/>
              <a:defRPr sz="1200">
                <a:solidFill>
                  <a:srgbClr val="757575"/>
                </a:solidFill>
              </a:defRPr>
            </a:lvl8pPr>
            <a:lvl9pPr marL="4114800" lvl="8" indent="-228600" algn="l">
              <a:lnSpc>
                <a:spcPct val="90000"/>
              </a:lnSpc>
              <a:spcBef>
                <a:spcPts val="400"/>
              </a:spcBef>
              <a:spcAft>
                <a:spcPts val="0"/>
              </a:spcAft>
              <a:buClr>
                <a:srgbClr val="757575"/>
              </a:buClr>
              <a:buSzPts val="1200"/>
              <a:buNone/>
              <a:defRPr sz="1200">
                <a:solidFill>
                  <a:srgbClr val="757575"/>
                </a:solidFill>
              </a:defRPr>
            </a:lvl9pPr>
          </a:lstStyle>
          <a:p>
            <a:endParaRPr/>
          </a:p>
        </p:txBody>
      </p:sp>
      <p:sp>
        <p:nvSpPr>
          <p:cNvPr id="71" name="Google Shape;71;p1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2" name="Google Shape;72;p1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3" name="Google Shape;73;p1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rgbClr val="FFC000"/>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6" name="Google Shape;76;p17"/>
          <p:cNvSpPr txBox="1">
            <a:spLocks noGrp="1"/>
          </p:cNvSpPr>
          <p:nvPr>
            <p:ph type="body" idx="1"/>
          </p:nvPr>
        </p:nvSpPr>
        <p:spPr>
          <a:xfrm>
            <a:off x="6286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FFC000"/>
              </a:buClr>
              <a:buSzPts val="1400"/>
              <a:buChar char="•"/>
              <a:defRPr/>
            </a:lvl1pPr>
            <a:lvl2pPr marL="914400" lvl="1" indent="-317500" algn="l">
              <a:lnSpc>
                <a:spcPct val="90000"/>
              </a:lnSpc>
              <a:spcBef>
                <a:spcPts val="400"/>
              </a:spcBef>
              <a:spcAft>
                <a:spcPts val="0"/>
              </a:spcAft>
              <a:buClr>
                <a:srgbClr val="FFC000"/>
              </a:buClr>
              <a:buSzPts val="1400"/>
              <a:buChar char="•"/>
              <a:defRPr/>
            </a:lvl2pPr>
            <a:lvl3pPr marL="1371600" lvl="2" indent="-317500" algn="l">
              <a:lnSpc>
                <a:spcPct val="90000"/>
              </a:lnSpc>
              <a:spcBef>
                <a:spcPts val="400"/>
              </a:spcBef>
              <a:spcAft>
                <a:spcPts val="0"/>
              </a:spcAft>
              <a:buClr>
                <a:srgbClr val="FFC000"/>
              </a:buClr>
              <a:buSzPts val="1400"/>
              <a:buChar char="•"/>
              <a:defRPr/>
            </a:lvl3pPr>
            <a:lvl4pPr marL="1828800" lvl="3" indent="-317500" algn="l">
              <a:lnSpc>
                <a:spcPct val="90000"/>
              </a:lnSpc>
              <a:spcBef>
                <a:spcPts val="400"/>
              </a:spcBef>
              <a:spcAft>
                <a:spcPts val="0"/>
              </a:spcAft>
              <a:buClr>
                <a:srgbClr val="FFC000"/>
              </a:buClr>
              <a:buSzPts val="1400"/>
              <a:buChar char="•"/>
              <a:defRPr/>
            </a:lvl4pPr>
            <a:lvl5pPr marL="2286000" lvl="4" indent="-317500" algn="l">
              <a:lnSpc>
                <a:spcPct val="90000"/>
              </a:lnSpc>
              <a:spcBef>
                <a:spcPts val="400"/>
              </a:spcBef>
              <a:spcAft>
                <a:spcPts val="0"/>
              </a:spcAft>
              <a:buClr>
                <a:srgbClr val="FFC000"/>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Google Shape;77;p17"/>
          <p:cNvSpPr txBox="1">
            <a:spLocks noGrp="1"/>
          </p:cNvSpPr>
          <p:nvPr>
            <p:ph type="body" idx="2"/>
          </p:nvPr>
        </p:nvSpPr>
        <p:spPr>
          <a:xfrm>
            <a:off x="46291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FFC000"/>
              </a:buClr>
              <a:buSzPts val="1400"/>
              <a:buChar char="•"/>
              <a:defRPr/>
            </a:lvl1pPr>
            <a:lvl2pPr marL="914400" lvl="1" indent="-317500" algn="l">
              <a:lnSpc>
                <a:spcPct val="90000"/>
              </a:lnSpc>
              <a:spcBef>
                <a:spcPts val="400"/>
              </a:spcBef>
              <a:spcAft>
                <a:spcPts val="0"/>
              </a:spcAft>
              <a:buClr>
                <a:srgbClr val="FFC000"/>
              </a:buClr>
              <a:buSzPts val="1400"/>
              <a:buChar char="•"/>
              <a:defRPr/>
            </a:lvl2pPr>
            <a:lvl3pPr marL="1371600" lvl="2" indent="-317500" algn="l">
              <a:lnSpc>
                <a:spcPct val="90000"/>
              </a:lnSpc>
              <a:spcBef>
                <a:spcPts val="400"/>
              </a:spcBef>
              <a:spcAft>
                <a:spcPts val="0"/>
              </a:spcAft>
              <a:buClr>
                <a:srgbClr val="FFC000"/>
              </a:buClr>
              <a:buSzPts val="1400"/>
              <a:buChar char="•"/>
              <a:defRPr/>
            </a:lvl3pPr>
            <a:lvl4pPr marL="1828800" lvl="3" indent="-317500" algn="l">
              <a:lnSpc>
                <a:spcPct val="90000"/>
              </a:lnSpc>
              <a:spcBef>
                <a:spcPts val="400"/>
              </a:spcBef>
              <a:spcAft>
                <a:spcPts val="0"/>
              </a:spcAft>
              <a:buClr>
                <a:srgbClr val="FFC000"/>
              </a:buClr>
              <a:buSzPts val="1400"/>
              <a:buChar char="•"/>
              <a:defRPr/>
            </a:lvl4pPr>
            <a:lvl5pPr marL="2286000" lvl="4" indent="-317500" algn="l">
              <a:lnSpc>
                <a:spcPct val="90000"/>
              </a:lnSpc>
              <a:spcBef>
                <a:spcPts val="400"/>
              </a:spcBef>
              <a:spcAft>
                <a:spcPts val="0"/>
              </a:spcAft>
              <a:buClr>
                <a:srgbClr val="FFC000"/>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8" name="Google Shape;78;p1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9" name="Google Shape;79;p1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0" name="Google Shape;80;p17"/>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629841"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rgbClr val="FFC000"/>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3" name="Google Shape;83;p18"/>
          <p:cNvSpPr txBox="1">
            <a:spLocks noGrp="1"/>
          </p:cNvSpPr>
          <p:nvPr>
            <p:ph type="body" idx="1"/>
          </p:nvPr>
        </p:nvSpPr>
        <p:spPr>
          <a:xfrm>
            <a:off x="629841" y="1260872"/>
            <a:ext cx="3868340" cy="617934"/>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rgbClr val="FFC000"/>
              </a:buClr>
              <a:buSzPts val="1800"/>
              <a:buNone/>
              <a:defRPr sz="1800" b="1"/>
            </a:lvl1pPr>
            <a:lvl2pPr marL="914400" lvl="1" indent="-228600" algn="l">
              <a:lnSpc>
                <a:spcPct val="90000"/>
              </a:lnSpc>
              <a:spcBef>
                <a:spcPts val="400"/>
              </a:spcBef>
              <a:spcAft>
                <a:spcPts val="0"/>
              </a:spcAft>
              <a:buClr>
                <a:srgbClr val="FFC000"/>
              </a:buClr>
              <a:buSzPts val="1500"/>
              <a:buNone/>
              <a:defRPr sz="1500" b="1"/>
            </a:lvl2pPr>
            <a:lvl3pPr marL="1371600" lvl="2" indent="-228600" algn="l">
              <a:lnSpc>
                <a:spcPct val="90000"/>
              </a:lnSpc>
              <a:spcBef>
                <a:spcPts val="400"/>
              </a:spcBef>
              <a:spcAft>
                <a:spcPts val="0"/>
              </a:spcAft>
              <a:buClr>
                <a:srgbClr val="FFC000"/>
              </a:buClr>
              <a:buSzPts val="1400"/>
              <a:buNone/>
              <a:defRPr sz="1400" b="1"/>
            </a:lvl3pPr>
            <a:lvl4pPr marL="1828800" lvl="3" indent="-228600" algn="l">
              <a:lnSpc>
                <a:spcPct val="90000"/>
              </a:lnSpc>
              <a:spcBef>
                <a:spcPts val="400"/>
              </a:spcBef>
              <a:spcAft>
                <a:spcPts val="0"/>
              </a:spcAft>
              <a:buClr>
                <a:srgbClr val="FFC000"/>
              </a:buClr>
              <a:buSzPts val="1200"/>
              <a:buNone/>
              <a:defRPr sz="1200" b="1"/>
            </a:lvl4pPr>
            <a:lvl5pPr marL="2286000" lvl="4" indent="-228600" algn="l">
              <a:lnSpc>
                <a:spcPct val="90000"/>
              </a:lnSpc>
              <a:spcBef>
                <a:spcPts val="400"/>
              </a:spcBef>
              <a:spcAft>
                <a:spcPts val="0"/>
              </a:spcAft>
              <a:buClr>
                <a:srgbClr val="FFC000"/>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84" name="Google Shape;84;p18"/>
          <p:cNvSpPr txBox="1">
            <a:spLocks noGrp="1"/>
          </p:cNvSpPr>
          <p:nvPr>
            <p:ph type="body" idx="2"/>
          </p:nvPr>
        </p:nvSpPr>
        <p:spPr>
          <a:xfrm>
            <a:off x="629841" y="1878806"/>
            <a:ext cx="3868340"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FFC000"/>
              </a:buClr>
              <a:buSzPts val="1400"/>
              <a:buChar char="•"/>
              <a:defRPr/>
            </a:lvl1pPr>
            <a:lvl2pPr marL="914400" lvl="1" indent="-317500" algn="l">
              <a:lnSpc>
                <a:spcPct val="90000"/>
              </a:lnSpc>
              <a:spcBef>
                <a:spcPts val="400"/>
              </a:spcBef>
              <a:spcAft>
                <a:spcPts val="0"/>
              </a:spcAft>
              <a:buClr>
                <a:srgbClr val="FFC000"/>
              </a:buClr>
              <a:buSzPts val="1400"/>
              <a:buChar char="•"/>
              <a:defRPr/>
            </a:lvl2pPr>
            <a:lvl3pPr marL="1371600" lvl="2" indent="-317500" algn="l">
              <a:lnSpc>
                <a:spcPct val="90000"/>
              </a:lnSpc>
              <a:spcBef>
                <a:spcPts val="400"/>
              </a:spcBef>
              <a:spcAft>
                <a:spcPts val="0"/>
              </a:spcAft>
              <a:buClr>
                <a:srgbClr val="FFC000"/>
              </a:buClr>
              <a:buSzPts val="1400"/>
              <a:buChar char="•"/>
              <a:defRPr/>
            </a:lvl3pPr>
            <a:lvl4pPr marL="1828800" lvl="3" indent="-317500" algn="l">
              <a:lnSpc>
                <a:spcPct val="90000"/>
              </a:lnSpc>
              <a:spcBef>
                <a:spcPts val="400"/>
              </a:spcBef>
              <a:spcAft>
                <a:spcPts val="0"/>
              </a:spcAft>
              <a:buClr>
                <a:srgbClr val="FFC000"/>
              </a:buClr>
              <a:buSzPts val="1400"/>
              <a:buChar char="•"/>
              <a:defRPr/>
            </a:lvl4pPr>
            <a:lvl5pPr marL="2286000" lvl="4" indent="-317500" algn="l">
              <a:lnSpc>
                <a:spcPct val="90000"/>
              </a:lnSpc>
              <a:spcBef>
                <a:spcPts val="400"/>
              </a:spcBef>
              <a:spcAft>
                <a:spcPts val="0"/>
              </a:spcAft>
              <a:buClr>
                <a:srgbClr val="FFC000"/>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5" name="Google Shape;85;p18"/>
          <p:cNvSpPr txBox="1">
            <a:spLocks noGrp="1"/>
          </p:cNvSpPr>
          <p:nvPr>
            <p:ph type="body" idx="3"/>
          </p:nvPr>
        </p:nvSpPr>
        <p:spPr>
          <a:xfrm>
            <a:off x="4629150" y="1260872"/>
            <a:ext cx="3887391" cy="617934"/>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rgbClr val="FFC000"/>
              </a:buClr>
              <a:buSzPts val="1800"/>
              <a:buNone/>
              <a:defRPr sz="1800" b="1"/>
            </a:lvl1pPr>
            <a:lvl2pPr marL="914400" lvl="1" indent="-228600" algn="l">
              <a:lnSpc>
                <a:spcPct val="90000"/>
              </a:lnSpc>
              <a:spcBef>
                <a:spcPts val="400"/>
              </a:spcBef>
              <a:spcAft>
                <a:spcPts val="0"/>
              </a:spcAft>
              <a:buClr>
                <a:srgbClr val="FFC000"/>
              </a:buClr>
              <a:buSzPts val="1500"/>
              <a:buNone/>
              <a:defRPr sz="1500" b="1"/>
            </a:lvl2pPr>
            <a:lvl3pPr marL="1371600" lvl="2" indent="-228600" algn="l">
              <a:lnSpc>
                <a:spcPct val="90000"/>
              </a:lnSpc>
              <a:spcBef>
                <a:spcPts val="400"/>
              </a:spcBef>
              <a:spcAft>
                <a:spcPts val="0"/>
              </a:spcAft>
              <a:buClr>
                <a:srgbClr val="FFC000"/>
              </a:buClr>
              <a:buSzPts val="1400"/>
              <a:buNone/>
              <a:defRPr sz="1400" b="1"/>
            </a:lvl3pPr>
            <a:lvl4pPr marL="1828800" lvl="3" indent="-228600" algn="l">
              <a:lnSpc>
                <a:spcPct val="90000"/>
              </a:lnSpc>
              <a:spcBef>
                <a:spcPts val="400"/>
              </a:spcBef>
              <a:spcAft>
                <a:spcPts val="0"/>
              </a:spcAft>
              <a:buClr>
                <a:srgbClr val="FFC000"/>
              </a:buClr>
              <a:buSzPts val="1200"/>
              <a:buNone/>
              <a:defRPr sz="1200" b="1"/>
            </a:lvl4pPr>
            <a:lvl5pPr marL="2286000" lvl="4" indent="-228600" algn="l">
              <a:lnSpc>
                <a:spcPct val="90000"/>
              </a:lnSpc>
              <a:spcBef>
                <a:spcPts val="400"/>
              </a:spcBef>
              <a:spcAft>
                <a:spcPts val="0"/>
              </a:spcAft>
              <a:buClr>
                <a:srgbClr val="FFC000"/>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86" name="Google Shape;86;p18"/>
          <p:cNvSpPr txBox="1">
            <a:spLocks noGrp="1"/>
          </p:cNvSpPr>
          <p:nvPr>
            <p:ph type="body" idx="4"/>
          </p:nvPr>
        </p:nvSpPr>
        <p:spPr>
          <a:xfrm>
            <a:off x="4629150" y="1878806"/>
            <a:ext cx="3887391"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FFC000"/>
              </a:buClr>
              <a:buSzPts val="1400"/>
              <a:buChar char="•"/>
              <a:defRPr/>
            </a:lvl1pPr>
            <a:lvl2pPr marL="914400" lvl="1" indent="-317500" algn="l">
              <a:lnSpc>
                <a:spcPct val="90000"/>
              </a:lnSpc>
              <a:spcBef>
                <a:spcPts val="400"/>
              </a:spcBef>
              <a:spcAft>
                <a:spcPts val="0"/>
              </a:spcAft>
              <a:buClr>
                <a:srgbClr val="FFC000"/>
              </a:buClr>
              <a:buSzPts val="1400"/>
              <a:buChar char="•"/>
              <a:defRPr/>
            </a:lvl2pPr>
            <a:lvl3pPr marL="1371600" lvl="2" indent="-317500" algn="l">
              <a:lnSpc>
                <a:spcPct val="90000"/>
              </a:lnSpc>
              <a:spcBef>
                <a:spcPts val="400"/>
              </a:spcBef>
              <a:spcAft>
                <a:spcPts val="0"/>
              </a:spcAft>
              <a:buClr>
                <a:srgbClr val="FFC000"/>
              </a:buClr>
              <a:buSzPts val="1400"/>
              <a:buChar char="•"/>
              <a:defRPr/>
            </a:lvl3pPr>
            <a:lvl4pPr marL="1828800" lvl="3" indent="-317500" algn="l">
              <a:lnSpc>
                <a:spcPct val="90000"/>
              </a:lnSpc>
              <a:spcBef>
                <a:spcPts val="400"/>
              </a:spcBef>
              <a:spcAft>
                <a:spcPts val="0"/>
              </a:spcAft>
              <a:buClr>
                <a:srgbClr val="FFC000"/>
              </a:buClr>
              <a:buSzPts val="1400"/>
              <a:buChar char="•"/>
              <a:defRPr/>
            </a:lvl4pPr>
            <a:lvl5pPr marL="2286000" lvl="4" indent="-317500" algn="l">
              <a:lnSpc>
                <a:spcPct val="90000"/>
              </a:lnSpc>
              <a:spcBef>
                <a:spcPts val="400"/>
              </a:spcBef>
              <a:spcAft>
                <a:spcPts val="0"/>
              </a:spcAft>
              <a:buClr>
                <a:srgbClr val="FFC000"/>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7" name="Google Shape;87;p1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8" name="Google Shape;88;p1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9" name="Google Shape;89;p1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rgbClr val="FFC000"/>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2" name="Google Shape;92;p1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3" name="Google Shape;93;p1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4" name="Google Shape;94;p1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7" name="Google Shape;97;p2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8" name="Google Shape;98;p2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FFC000"/>
              </a:buClr>
              <a:buSzPts val="2400"/>
              <a:buFont typeface="Play"/>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1" name="Google Shape;101;p21"/>
          <p:cNvSpPr txBox="1">
            <a:spLocks noGrp="1"/>
          </p:cNvSpPr>
          <p:nvPr>
            <p:ph type="body" idx="1"/>
          </p:nvPr>
        </p:nvSpPr>
        <p:spPr>
          <a:xfrm>
            <a:off x="3887391" y="740569"/>
            <a:ext cx="4629150" cy="3655219"/>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rgbClr val="FFC000"/>
              </a:buClr>
              <a:buSzPts val="2400"/>
              <a:buChar char="•"/>
              <a:defRPr sz="2400"/>
            </a:lvl1pPr>
            <a:lvl2pPr marL="914400" lvl="1" indent="-361950" algn="l">
              <a:lnSpc>
                <a:spcPct val="90000"/>
              </a:lnSpc>
              <a:spcBef>
                <a:spcPts val="400"/>
              </a:spcBef>
              <a:spcAft>
                <a:spcPts val="0"/>
              </a:spcAft>
              <a:buClr>
                <a:srgbClr val="FFC000"/>
              </a:buClr>
              <a:buSzPts val="2100"/>
              <a:buChar char="•"/>
              <a:defRPr sz="2100"/>
            </a:lvl2pPr>
            <a:lvl3pPr marL="1371600" lvl="2" indent="-342900" algn="l">
              <a:lnSpc>
                <a:spcPct val="90000"/>
              </a:lnSpc>
              <a:spcBef>
                <a:spcPts val="400"/>
              </a:spcBef>
              <a:spcAft>
                <a:spcPts val="0"/>
              </a:spcAft>
              <a:buClr>
                <a:srgbClr val="FFC000"/>
              </a:buClr>
              <a:buSzPts val="1800"/>
              <a:buChar char="•"/>
              <a:defRPr sz="1800"/>
            </a:lvl3pPr>
            <a:lvl4pPr marL="1828800" lvl="3" indent="-323850" algn="l">
              <a:lnSpc>
                <a:spcPct val="90000"/>
              </a:lnSpc>
              <a:spcBef>
                <a:spcPts val="400"/>
              </a:spcBef>
              <a:spcAft>
                <a:spcPts val="0"/>
              </a:spcAft>
              <a:buClr>
                <a:srgbClr val="FFC000"/>
              </a:buClr>
              <a:buSzPts val="1500"/>
              <a:buChar char="•"/>
              <a:defRPr sz="1500"/>
            </a:lvl4pPr>
            <a:lvl5pPr marL="2286000" lvl="4" indent="-323850" algn="l">
              <a:lnSpc>
                <a:spcPct val="90000"/>
              </a:lnSpc>
              <a:spcBef>
                <a:spcPts val="400"/>
              </a:spcBef>
              <a:spcAft>
                <a:spcPts val="0"/>
              </a:spcAft>
              <a:buClr>
                <a:srgbClr val="FFC000"/>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102" name="Google Shape;102;p21"/>
          <p:cNvSpPr txBox="1">
            <a:spLocks noGrp="1"/>
          </p:cNvSpPr>
          <p:nvPr>
            <p:ph type="body" idx="2"/>
          </p:nvPr>
        </p:nvSpPr>
        <p:spPr>
          <a:xfrm>
            <a:off x="629841" y="1543050"/>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FFC000"/>
              </a:buClr>
              <a:buSzPts val="1200"/>
              <a:buNone/>
              <a:defRPr sz="1200"/>
            </a:lvl1pPr>
            <a:lvl2pPr marL="914400" lvl="1" indent="-228600" algn="l">
              <a:lnSpc>
                <a:spcPct val="90000"/>
              </a:lnSpc>
              <a:spcBef>
                <a:spcPts val="400"/>
              </a:spcBef>
              <a:spcAft>
                <a:spcPts val="0"/>
              </a:spcAft>
              <a:buClr>
                <a:srgbClr val="FFC000"/>
              </a:buClr>
              <a:buSzPts val="1100"/>
              <a:buNone/>
              <a:defRPr sz="1100"/>
            </a:lvl2pPr>
            <a:lvl3pPr marL="1371600" lvl="2" indent="-228600" algn="l">
              <a:lnSpc>
                <a:spcPct val="90000"/>
              </a:lnSpc>
              <a:spcBef>
                <a:spcPts val="400"/>
              </a:spcBef>
              <a:spcAft>
                <a:spcPts val="0"/>
              </a:spcAft>
              <a:buClr>
                <a:srgbClr val="FFC000"/>
              </a:buClr>
              <a:buSzPts val="900"/>
              <a:buNone/>
              <a:defRPr sz="900"/>
            </a:lvl3pPr>
            <a:lvl4pPr marL="1828800" lvl="3" indent="-228600" algn="l">
              <a:lnSpc>
                <a:spcPct val="90000"/>
              </a:lnSpc>
              <a:spcBef>
                <a:spcPts val="400"/>
              </a:spcBef>
              <a:spcAft>
                <a:spcPts val="0"/>
              </a:spcAft>
              <a:buClr>
                <a:srgbClr val="FFC000"/>
              </a:buClr>
              <a:buSzPts val="800"/>
              <a:buNone/>
              <a:defRPr sz="800"/>
            </a:lvl4pPr>
            <a:lvl5pPr marL="2286000" lvl="4" indent="-228600" algn="l">
              <a:lnSpc>
                <a:spcPct val="90000"/>
              </a:lnSpc>
              <a:spcBef>
                <a:spcPts val="400"/>
              </a:spcBef>
              <a:spcAft>
                <a:spcPts val="0"/>
              </a:spcAft>
              <a:buClr>
                <a:srgbClr val="FFC000"/>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03" name="Google Shape;103;p2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4" name="Google Shape;104;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5" name="Google Shape;105;p2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rgbClr val="FFC000"/>
              </a:buClr>
              <a:buSzPts val="2400"/>
              <a:buFont typeface="Play"/>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8" name="Google Shape;108;p22"/>
          <p:cNvSpPr>
            <a:spLocks noGrp="1"/>
          </p:cNvSpPr>
          <p:nvPr>
            <p:ph type="pic" idx="2"/>
          </p:nvPr>
        </p:nvSpPr>
        <p:spPr>
          <a:xfrm>
            <a:off x="3887391" y="740569"/>
            <a:ext cx="4629150" cy="3655219"/>
          </a:xfrm>
          <a:prstGeom prst="rect">
            <a:avLst/>
          </a:prstGeom>
          <a:noFill/>
          <a:ln>
            <a:noFill/>
          </a:ln>
        </p:spPr>
      </p:sp>
      <p:sp>
        <p:nvSpPr>
          <p:cNvPr id="109" name="Google Shape;109;p22"/>
          <p:cNvSpPr txBox="1">
            <a:spLocks noGrp="1"/>
          </p:cNvSpPr>
          <p:nvPr>
            <p:ph type="body" idx="1"/>
          </p:nvPr>
        </p:nvSpPr>
        <p:spPr>
          <a:xfrm>
            <a:off x="629841" y="1543050"/>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FFC000"/>
              </a:buClr>
              <a:buSzPts val="1200"/>
              <a:buNone/>
              <a:defRPr sz="1200"/>
            </a:lvl1pPr>
            <a:lvl2pPr marL="914400" lvl="1" indent="-228600" algn="l">
              <a:lnSpc>
                <a:spcPct val="90000"/>
              </a:lnSpc>
              <a:spcBef>
                <a:spcPts val="400"/>
              </a:spcBef>
              <a:spcAft>
                <a:spcPts val="0"/>
              </a:spcAft>
              <a:buClr>
                <a:srgbClr val="FFC000"/>
              </a:buClr>
              <a:buSzPts val="1100"/>
              <a:buNone/>
              <a:defRPr sz="1100"/>
            </a:lvl2pPr>
            <a:lvl3pPr marL="1371600" lvl="2" indent="-228600" algn="l">
              <a:lnSpc>
                <a:spcPct val="90000"/>
              </a:lnSpc>
              <a:spcBef>
                <a:spcPts val="400"/>
              </a:spcBef>
              <a:spcAft>
                <a:spcPts val="0"/>
              </a:spcAft>
              <a:buClr>
                <a:srgbClr val="FFC000"/>
              </a:buClr>
              <a:buSzPts val="900"/>
              <a:buNone/>
              <a:defRPr sz="900"/>
            </a:lvl3pPr>
            <a:lvl4pPr marL="1828800" lvl="3" indent="-228600" algn="l">
              <a:lnSpc>
                <a:spcPct val="90000"/>
              </a:lnSpc>
              <a:spcBef>
                <a:spcPts val="400"/>
              </a:spcBef>
              <a:spcAft>
                <a:spcPts val="0"/>
              </a:spcAft>
              <a:buClr>
                <a:srgbClr val="FFC000"/>
              </a:buClr>
              <a:buSzPts val="800"/>
              <a:buNone/>
              <a:defRPr sz="800"/>
            </a:lvl4pPr>
            <a:lvl5pPr marL="2286000" lvl="4" indent="-228600" algn="l">
              <a:lnSpc>
                <a:spcPct val="90000"/>
              </a:lnSpc>
              <a:spcBef>
                <a:spcPts val="400"/>
              </a:spcBef>
              <a:spcAft>
                <a:spcPts val="0"/>
              </a:spcAft>
              <a:buClr>
                <a:srgbClr val="FFC000"/>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10" name="Google Shape;110;p2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1" name="Google Shape;111;p2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2" name="Google Shape;112;p2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rgbClr val="FFC000"/>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5" name="Google Shape;115;p23"/>
          <p:cNvSpPr txBox="1">
            <a:spLocks noGrp="1"/>
          </p:cNvSpPr>
          <p:nvPr>
            <p:ph type="body" idx="1"/>
          </p:nvPr>
        </p:nvSpPr>
        <p:spPr>
          <a:xfrm rot="5400000">
            <a:off x="2940248" y="-942379"/>
            <a:ext cx="3263504" cy="78867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FFC000"/>
              </a:buClr>
              <a:buSzPts val="1400"/>
              <a:buChar char="•"/>
              <a:defRPr/>
            </a:lvl1pPr>
            <a:lvl2pPr marL="914400" lvl="1" indent="-317500" algn="l">
              <a:lnSpc>
                <a:spcPct val="90000"/>
              </a:lnSpc>
              <a:spcBef>
                <a:spcPts val="400"/>
              </a:spcBef>
              <a:spcAft>
                <a:spcPts val="0"/>
              </a:spcAft>
              <a:buClr>
                <a:srgbClr val="FFC000"/>
              </a:buClr>
              <a:buSzPts val="1400"/>
              <a:buChar char="•"/>
              <a:defRPr/>
            </a:lvl2pPr>
            <a:lvl3pPr marL="1371600" lvl="2" indent="-317500" algn="l">
              <a:lnSpc>
                <a:spcPct val="90000"/>
              </a:lnSpc>
              <a:spcBef>
                <a:spcPts val="400"/>
              </a:spcBef>
              <a:spcAft>
                <a:spcPts val="0"/>
              </a:spcAft>
              <a:buClr>
                <a:srgbClr val="FFC000"/>
              </a:buClr>
              <a:buSzPts val="1400"/>
              <a:buChar char="•"/>
              <a:defRPr/>
            </a:lvl3pPr>
            <a:lvl4pPr marL="1828800" lvl="3" indent="-317500" algn="l">
              <a:lnSpc>
                <a:spcPct val="90000"/>
              </a:lnSpc>
              <a:spcBef>
                <a:spcPts val="400"/>
              </a:spcBef>
              <a:spcAft>
                <a:spcPts val="0"/>
              </a:spcAft>
              <a:buClr>
                <a:srgbClr val="FFC000"/>
              </a:buClr>
              <a:buSzPts val="1400"/>
              <a:buChar char="•"/>
              <a:defRPr/>
            </a:lvl4pPr>
            <a:lvl5pPr marL="2286000" lvl="4" indent="-317500" algn="l">
              <a:lnSpc>
                <a:spcPct val="90000"/>
              </a:lnSpc>
              <a:spcBef>
                <a:spcPts val="400"/>
              </a:spcBef>
              <a:spcAft>
                <a:spcPts val="0"/>
              </a:spcAft>
              <a:buClr>
                <a:srgbClr val="FFC000"/>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6" name="Google Shape;116;p2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7" name="Google Shape;117;p2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8" name="Google Shape;118;p2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5350073" y="1467445"/>
            <a:ext cx="4358879" cy="1971675"/>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rgbClr val="FFC000"/>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1" name="Google Shape;121;p24"/>
          <p:cNvSpPr txBox="1">
            <a:spLocks noGrp="1"/>
          </p:cNvSpPr>
          <p:nvPr>
            <p:ph type="body" idx="1"/>
          </p:nvPr>
        </p:nvSpPr>
        <p:spPr>
          <a:xfrm rot="5400000">
            <a:off x="1349573" y="-447080"/>
            <a:ext cx="4358879" cy="5800725"/>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rgbClr val="FFC000"/>
              </a:buClr>
              <a:buSzPts val="1400"/>
              <a:buChar char="•"/>
              <a:defRPr/>
            </a:lvl1pPr>
            <a:lvl2pPr marL="914400" lvl="1" indent="-317500" algn="l">
              <a:lnSpc>
                <a:spcPct val="90000"/>
              </a:lnSpc>
              <a:spcBef>
                <a:spcPts val="400"/>
              </a:spcBef>
              <a:spcAft>
                <a:spcPts val="0"/>
              </a:spcAft>
              <a:buClr>
                <a:srgbClr val="FFC000"/>
              </a:buClr>
              <a:buSzPts val="1400"/>
              <a:buChar char="•"/>
              <a:defRPr/>
            </a:lvl2pPr>
            <a:lvl3pPr marL="1371600" lvl="2" indent="-317500" algn="l">
              <a:lnSpc>
                <a:spcPct val="90000"/>
              </a:lnSpc>
              <a:spcBef>
                <a:spcPts val="400"/>
              </a:spcBef>
              <a:spcAft>
                <a:spcPts val="0"/>
              </a:spcAft>
              <a:buClr>
                <a:srgbClr val="FFC000"/>
              </a:buClr>
              <a:buSzPts val="1400"/>
              <a:buChar char="•"/>
              <a:defRPr/>
            </a:lvl3pPr>
            <a:lvl4pPr marL="1828800" lvl="3" indent="-317500" algn="l">
              <a:lnSpc>
                <a:spcPct val="90000"/>
              </a:lnSpc>
              <a:spcBef>
                <a:spcPts val="400"/>
              </a:spcBef>
              <a:spcAft>
                <a:spcPts val="0"/>
              </a:spcAft>
              <a:buClr>
                <a:srgbClr val="FFC000"/>
              </a:buClr>
              <a:buSzPts val="1400"/>
              <a:buChar char="•"/>
              <a:defRPr/>
            </a:lvl4pPr>
            <a:lvl5pPr marL="2286000" lvl="4" indent="-317500" algn="l">
              <a:lnSpc>
                <a:spcPct val="90000"/>
              </a:lnSpc>
              <a:spcBef>
                <a:spcPts val="400"/>
              </a:spcBef>
              <a:spcAft>
                <a:spcPts val="0"/>
              </a:spcAft>
              <a:buClr>
                <a:srgbClr val="FFC000"/>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22" name="Google Shape;122;p2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3" name="Google Shape;123;p2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4" name="Google Shape;124;p2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1F5C99"/>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rgbClr val="FFC000"/>
              </a:buClr>
              <a:buSzPts val="3300"/>
              <a:buFont typeface="Play"/>
              <a:buNone/>
              <a:defRPr sz="3300" b="0" i="0" u="none" strike="noStrike" cap="none">
                <a:solidFill>
                  <a:srgbClr val="FFC000"/>
                </a:solidFill>
                <a:latin typeface="Play"/>
                <a:ea typeface="Play"/>
                <a:cs typeface="Play"/>
                <a:sym typeface="Play"/>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rgbClr val="FFC000"/>
              </a:buClr>
              <a:buSzPts val="2100"/>
              <a:buFont typeface="Arial"/>
              <a:buChar char="•"/>
              <a:defRPr sz="2100" b="0" i="0" u="none" strike="noStrike" cap="none">
                <a:solidFill>
                  <a:srgbClr val="FFC000"/>
                </a:solidFill>
                <a:latin typeface="Arial"/>
                <a:ea typeface="Arial"/>
                <a:cs typeface="Arial"/>
                <a:sym typeface="Arial"/>
              </a:defRPr>
            </a:lvl1pPr>
            <a:lvl2pPr marL="914400" marR="0" lvl="1" indent="-342900" algn="l" rtl="0">
              <a:lnSpc>
                <a:spcPct val="90000"/>
              </a:lnSpc>
              <a:spcBef>
                <a:spcPts val="400"/>
              </a:spcBef>
              <a:spcAft>
                <a:spcPts val="0"/>
              </a:spcAft>
              <a:buClr>
                <a:srgbClr val="FFC000"/>
              </a:buClr>
              <a:buSzPts val="1800"/>
              <a:buFont typeface="Arial"/>
              <a:buChar char="•"/>
              <a:defRPr sz="1800" b="0" i="0" u="none" strike="noStrike" cap="none">
                <a:solidFill>
                  <a:srgbClr val="FFC000"/>
                </a:solidFill>
                <a:latin typeface="Arial"/>
                <a:ea typeface="Arial"/>
                <a:cs typeface="Arial"/>
                <a:sym typeface="Arial"/>
              </a:defRPr>
            </a:lvl2pPr>
            <a:lvl3pPr marL="1371600" marR="0" lvl="2" indent="-323850" algn="l" rtl="0">
              <a:lnSpc>
                <a:spcPct val="90000"/>
              </a:lnSpc>
              <a:spcBef>
                <a:spcPts val="400"/>
              </a:spcBef>
              <a:spcAft>
                <a:spcPts val="0"/>
              </a:spcAft>
              <a:buClr>
                <a:srgbClr val="FFC000"/>
              </a:buClr>
              <a:buSzPts val="1500"/>
              <a:buFont typeface="Arial"/>
              <a:buChar char="•"/>
              <a:defRPr sz="1500" b="0" i="0" u="none" strike="noStrike" cap="none">
                <a:solidFill>
                  <a:srgbClr val="FFC000"/>
                </a:solidFill>
                <a:latin typeface="Arial"/>
                <a:ea typeface="Arial"/>
                <a:cs typeface="Arial"/>
                <a:sym typeface="Arial"/>
              </a:defRPr>
            </a:lvl3pPr>
            <a:lvl4pPr marL="1828800" marR="0" lvl="3" indent="-317500" algn="l" rtl="0">
              <a:lnSpc>
                <a:spcPct val="90000"/>
              </a:lnSpc>
              <a:spcBef>
                <a:spcPts val="400"/>
              </a:spcBef>
              <a:spcAft>
                <a:spcPts val="0"/>
              </a:spcAft>
              <a:buClr>
                <a:srgbClr val="FFC000"/>
              </a:buClr>
              <a:buSzPts val="1400"/>
              <a:buFont typeface="Arial"/>
              <a:buChar char="•"/>
              <a:defRPr sz="1400" b="0" i="0" u="none" strike="noStrike" cap="none">
                <a:solidFill>
                  <a:srgbClr val="FFC000"/>
                </a:solidFill>
                <a:latin typeface="Arial"/>
                <a:ea typeface="Arial"/>
                <a:cs typeface="Arial"/>
                <a:sym typeface="Arial"/>
              </a:defRPr>
            </a:lvl4pPr>
            <a:lvl5pPr marL="2286000" marR="0" lvl="4" indent="-317500" algn="l" rtl="0">
              <a:lnSpc>
                <a:spcPct val="90000"/>
              </a:lnSpc>
              <a:spcBef>
                <a:spcPts val="400"/>
              </a:spcBef>
              <a:spcAft>
                <a:spcPts val="0"/>
              </a:spcAft>
              <a:buClr>
                <a:srgbClr val="FFC000"/>
              </a:buClr>
              <a:buSzPts val="1400"/>
              <a:buFont typeface="Arial"/>
              <a:buChar char="•"/>
              <a:defRPr sz="1400" b="0" i="0" u="none" strike="noStrike" cap="none">
                <a:solidFill>
                  <a:srgbClr val="FFC000"/>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3" name="Google Shape;53;p1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FFC000"/>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4" name="Google Shape;54;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FFC000"/>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5" name="Google Shape;55;p1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FFC000"/>
                </a:solidFill>
                <a:latin typeface="Arial"/>
                <a:ea typeface="Arial"/>
                <a:cs typeface="Arial"/>
                <a:sym typeface="Arial"/>
              </a:defRPr>
            </a:lvl1pPr>
            <a:lvl2pPr marL="0" marR="0" lvl="1" indent="0" algn="r" rtl="0">
              <a:spcBef>
                <a:spcPts val="0"/>
              </a:spcBef>
              <a:buNone/>
              <a:defRPr sz="900" b="0" i="0" u="none" strike="noStrike" cap="none">
                <a:solidFill>
                  <a:srgbClr val="FFC000"/>
                </a:solidFill>
                <a:latin typeface="Arial"/>
                <a:ea typeface="Arial"/>
                <a:cs typeface="Arial"/>
                <a:sym typeface="Arial"/>
              </a:defRPr>
            </a:lvl2pPr>
            <a:lvl3pPr marL="0" marR="0" lvl="2" indent="0" algn="r" rtl="0">
              <a:spcBef>
                <a:spcPts val="0"/>
              </a:spcBef>
              <a:buNone/>
              <a:defRPr sz="900" b="0" i="0" u="none" strike="noStrike" cap="none">
                <a:solidFill>
                  <a:srgbClr val="FFC000"/>
                </a:solidFill>
                <a:latin typeface="Arial"/>
                <a:ea typeface="Arial"/>
                <a:cs typeface="Arial"/>
                <a:sym typeface="Arial"/>
              </a:defRPr>
            </a:lvl3pPr>
            <a:lvl4pPr marL="0" marR="0" lvl="3" indent="0" algn="r" rtl="0">
              <a:spcBef>
                <a:spcPts val="0"/>
              </a:spcBef>
              <a:buNone/>
              <a:defRPr sz="900" b="0" i="0" u="none" strike="noStrike" cap="none">
                <a:solidFill>
                  <a:srgbClr val="FFC000"/>
                </a:solidFill>
                <a:latin typeface="Arial"/>
                <a:ea typeface="Arial"/>
                <a:cs typeface="Arial"/>
                <a:sym typeface="Arial"/>
              </a:defRPr>
            </a:lvl4pPr>
            <a:lvl5pPr marL="0" marR="0" lvl="4" indent="0" algn="r" rtl="0">
              <a:spcBef>
                <a:spcPts val="0"/>
              </a:spcBef>
              <a:buNone/>
              <a:defRPr sz="900" b="0" i="0" u="none" strike="noStrike" cap="none">
                <a:solidFill>
                  <a:srgbClr val="FFC000"/>
                </a:solidFill>
                <a:latin typeface="Arial"/>
                <a:ea typeface="Arial"/>
                <a:cs typeface="Arial"/>
                <a:sym typeface="Arial"/>
              </a:defRPr>
            </a:lvl5pPr>
            <a:lvl6pPr marL="0" marR="0" lvl="5" indent="0" algn="r" rtl="0">
              <a:spcBef>
                <a:spcPts val="0"/>
              </a:spcBef>
              <a:buNone/>
              <a:defRPr sz="900" b="0" i="0" u="none" strike="noStrike" cap="none">
                <a:solidFill>
                  <a:srgbClr val="FFC000"/>
                </a:solidFill>
                <a:latin typeface="Arial"/>
                <a:ea typeface="Arial"/>
                <a:cs typeface="Arial"/>
                <a:sym typeface="Arial"/>
              </a:defRPr>
            </a:lvl6pPr>
            <a:lvl7pPr marL="0" marR="0" lvl="6" indent="0" algn="r" rtl="0">
              <a:spcBef>
                <a:spcPts val="0"/>
              </a:spcBef>
              <a:buNone/>
              <a:defRPr sz="900" b="0" i="0" u="none" strike="noStrike" cap="none">
                <a:solidFill>
                  <a:srgbClr val="FFC000"/>
                </a:solidFill>
                <a:latin typeface="Arial"/>
                <a:ea typeface="Arial"/>
                <a:cs typeface="Arial"/>
                <a:sym typeface="Arial"/>
              </a:defRPr>
            </a:lvl7pPr>
            <a:lvl8pPr marL="0" marR="0" lvl="7" indent="0" algn="r" rtl="0">
              <a:spcBef>
                <a:spcPts val="0"/>
              </a:spcBef>
              <a:buNone/>
              <a:defRPr sz="900" b="0" i="0" u="none" strike="noStrike" cap="none">
                <a:solidFill>
                  <a:srgbClr val="FFC000"/>
                </a:solidFill>
                <a:latin typeface="Arial"/>
                <a:ea typeface="Arial"/>
                <a:cs typeface="Arial"/>
                <a:sym typeface="Arial"/>
              </a:defRPr>
            </a:lvl8pPr>
            <a:lvl9pPr marL="0" marR="0" lvl="8" indent="0" algn="r" rtl="0">
              <a:spcBef>
                <a:spcPts val="0"/>
              </a:spcBef>
              <a:buNone/>
              <a:defRPr sz="900" b="0" i="0" u="none" strike="noStrike" cap="none">
                <a:solidFill>
                  <a:srgbClr val="FFC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hyperlink" Target="https://github.com/fluxcapacitor88mph/CMPINF0010_FinalProjectGroup32/blob/main/ParkingMeters.ipynb"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5"/>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fontScale="90000"/>
          </a:bodyPr>
          <a:lstStyle/>
          <a:p>
            <a:pPr marL="0" lvl="0" indent="0" algn="ctr" rtl="0">
              <a:lnSpc>
                <a:spcPct val="90000"/>
              </a:lnSpc>
              <a:spcBef>
                <a:spcPts val="0"/>
              </a:spcBef>
              <a:spcAft>
                <a:spcPts val="0"/>
              </a:spcAft>
              <a:buClr>
                <a:srgbClr val="FFC000"/>
              </a:buClr>
              <a:buSzPct val="100000"/>
              <a:buFont typeface="Play"/>
              <a:buNone/>
            </a:pPr>
            <a:r>
              <a:rPr lang="en"/>
              <a:t>Most Navigable </a:t>
            </a:r>
            <a:br>
              <a:rPr lang="en"/>
            </a:br>
            <a:r>
              <a:rPr lang="en"/>
              <a:t>Neighborhood in Pittsburgh</a:t>
            </a:r>
            <a:endParaRPr/>
          </a:p>
        </p:txBody>
      </p:sp>
      <p:sp>
        <p:nvSpPr>
          <p:cNvPr id="130" name="Google Shape;130;p25"/>
          <p:cNvSpPr txBox="1">
            <a:spLocks noGrp="1"/>
          </p:cNvSpPr>
          <p:nvPr>
            <p:ph type="subTitle" idx="1"/>
          </p:nvPr>
        </p:nvSpPr>
        <p:spPr>
          <a:xfrm>
            <a:off x="1143000" y="2701529"/>
            <a:ext cx="6858000" cy="1241700"/>
          </a:xfrm>
          <a:prstGeom prst="rect">
            <a:avLst/>
          </a:prstGeom>
          <a:noFill/>
          <a:ln>
            <a:noFill/>
          </a:ln>
        </p:spPr>
        <p:txBody>
          <a:bodyPr spcFirstLastPara="1" wrap="square" lIns="68575" tIns="34275" rIns="68575" bIns="34275" anchor="t" anchorCtr="0">
            <a:normAutofit lnSpcReduction="10000"/>
          </a:bodyPr>
          <a:lstStyle/>
          <a:p>
            <a:pPr marL="0" lvl="0" indent="0" algn="ctr" rtl="0">
              <a:lnSpc>
                <a:spcPct val="90000"/>
              </a:lnSpc>
              <a:spcBef>
                <a:spcPts val="0"/>
              </a:spcBef>
              <a:spcAft>
                <a:spcPts val="0"/>
              </a:spcAft>
              <a:buClr>
                <a:srgbClr val="FFC000"/>
              </a:buClr>
              <a:buSzPts val="1800"/>
              <a:buNone/>
            </a:pPr>
            <a:endParaRPr/>
          </a:p>
          <a:p>
            <a:pPr marL="0" lvl="0" indent="0" algn="ctr" rtl="0">
              <a:lnSpc>
                <a:spcPct val="90000"/>
              </a:lnSpc>
              <a:spcBef>
                <a:spcPts val="800"/>
              </a:spcBef>
              <a:spcAft>
                <a:spcPts val="0"/>
              </a:spcAft>
              <a:buClr>
                <a:srgbClr val="FFC000"/>
              </a:buClr>
              <a:buSzPts val="1800"/>
              <a:buNone/>
            </a:pPr>
            <a:r>
              <a:rPr lang="en"/>
              <a:t>Team 32 – Gold ‘n Blue</a:t>
            </a:r>
            <a:endParaRPr/>
          </a:p>
          <a:p>
            <a:pPr marL="0" lvl="0" indent="0" algn="ctr" rtl="0">
              <a:lnSpc>
                <a:spcPct val="90000"/>
              </a:lnSpc>
              <a:spcBef>
                <a:spcPts val="800"/>
              </a:spcBef>
              <a:spcAft>
                <a:spcPts val="0"/>
              </a:spcAft>
              <a:buClr>
                <a:srgbClr val="FFC000"/>
              </a:buClr>
              <a:buSzPts val="1800"/>
              <a:buNone/>
            </a:pPr>
            <a:r>
              <a:rPr lang="en"/>
              <a:t>Zezhong Chen, Matthew Kindja, &amp; John Lovre</a:t>
            </a:r>
            <a:endParaRPr/>
          </a:p>
          <a:p>
            <a:pPr marL="0" lvl="0" indent="0" algn="ctr" rtl="0">
              <a:lnSpc>
                <a:spcPct val="90000"/>
              </a:lnSpc>
              <a:spcBef>
                <a:spcPts val="800"/>
              </a:spcBef>
              <a:spcAft>
                <a:spcPts val="0"/>
              </a:spcAft>
              <a:buClr>
                <a:srgbClr val="FFC000"/>
              </a:buClr>
              <a:buSzPts val="1800"/>
              <a:buNone/>
            </a:pPr>
            <a:r>
              <a:rPr lang="en"/>
              <a:t>CMPINF 0010 – Spring 2024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4"/>
          <p:cNvSpPr txBox="1">
            <a:spLocks noGrp="1"/>
          </p:cNvSpPr>
          <p:nvPr>
            <p:ph type="ctrTitle"/>
          </p:nvPr>
        </p:nvSpPr>
        <p:spPr>
          <a:xfrm>
            <a:off x="1143000" y="841772"/>
            <a:ext cx="6858000" cy="1790700"/>
          </a:xfrm>
          <a:prstGeom prst="rect">
            <a:avLst/>
          </a:prstGeom>
        </p:spPr>
        <p:txBody>
          <a:bodyPr spcFirstLastPara="1" wrap="square" lIns="68575" tIns="34275" rIns="68575" bIns="34275" anchor="b" anchorCtr="0">
            <a:normAutofit/>
          </a:bodyPr>
          <a:lstStyle/>
          <a:p>
            <a:pPr marL="0" lvl="0" indent="0" algn="ctr" rtl="0">
              <a:spcBef>
                <a:spcPts val="0"/>
              </a:spcBef>
              <a:spcAft>
                <a:spcPts val="0"/>
              </a:spcAft>
              <a:buNone/>
            </a:pPr>
            <a:r>
              <a:rPr lang="en"/>
              <a:t>Walkability</a:t>
            </a:r>
            <a:endParaRPr/>
          </a:p>
        </p:txBody>
      </p:sp>
      <p:sp>
        <p:nvSpPr>
          <p:cNvPr id="197" name="Google Shape;197;p34"/>
          <p:cNvSpPr txBox="1">
            <a:spLocks noGrp="1"/>
          </p:cNvSpPr>
          <p:nvPr>
            <p:ph type="subTitle" idx="1"/>
          </p:nvPr>
        </p:nvSpPr>
        <p:spPr>
          <a:xfrm>
            <a:off x="1143000" y="2701529"/>
            <a:ext cx="6858000" cy="1241700"/>
          </a:xfrm>
          <a:prstGeom prst="rect">
            <a:avLst/>
          </a:prstGeom>
        </p:spPr>
        <p:txBody>
          <a:bodyPr spcFirstLastPara="1" wrap="square" lIns="68575" tIns="34275" rIns="68575" bIns="34275" anchor="t" anchorCtr="0">
            <a:normAutofit/>
          </a:bodyPr>
          <a:lstStyle/>
          <a:p>
            <a:pPr marL="0" lvl="0" indent="0" algn="ctr" rtl="0">
              <a:spcBef>
                <a:spcPts val="800"/>
              </a:spcBef>
              <a:spcAft>
                <a:spcPts val="0"/>
              </a:spcAft>
              <a:buNone/>
            </a:pPr>
            <a:r>
              <a:rPr lang="en"/>
              <a:t>Metric #3</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5"/>
          <p:cNvSpPr txBox="1">
            <a:spLocks noGrp="1"/>
          </p:cNvSpPr>
          <p:nvPr>
            <p:ph type="title"/>
          </p:nvPr>
        </p:nvSpPr>
        <p:spPr>
          <a:xfrm>
            <a:off x="628650" y="-74281"/>
            <a:ext cx="7886700" cy="9942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FFC000"/>
              </a:buClr>
              <a:buSzPts val="3300"/>
              <a:buFont typeface="Play"/>
              <a:buNone/>
            </a:pPr>
            <a:r>
              <a:rPr lang="en"/>
              <a:t>Walkability (Sidewalk ft. / Street ft.)</a:t>
            </a:r>
            <a:endParaRPr/>
          </a:p>
        </p:txBody>
      </p:sp>
      <p:pic>
        <p:nvPicPr>
          <p:cNvPr id="203" name="Google Shape;203;p35"/>
          <p:cNvPicPr preferRelativeResize="0"/>
          <p:nvPr/>
        </p:nvPicPr>
        <p:blipFill>
          <a:blip r:embed="rId3">
            <a:alphaModFix/>
          </a:blip>
          <a:stretch>
            <a:fillRect/>
          </a:stretch>
        </p:blipFill>
        <p:spPr>
          <a:xfrm>
            <a:off x="145800" y="796125"/>
            <a:ext cx="5904935" cy="4347375"/>
          </a:xfrm>
          <a:prstGeom prst="rect">
            <a:avLst/>
          </a:prstGeom>
          <a:noFill/>
          <a:ln>
            <a:noFill/>
          </a:ln>
        </p:spPr>
      </p:pic>
      <p:sp>
        <p:nvSpPr>
          <p:cNvPr id="204" name="Google Shape;204;p35"/>
          <p:cNvSpPr txBox="1">
            <a:spLocks noGrp="1"/>
          </p:cNvSpPr>
          <p:nvPr>
            <p:ph type="title"/>
          </p:nvPr>
        </p:nvSpPr>
        <p:spPr>
          <a:xfrm>
            <a:off x="6050725" y="1664113"/>
            <a:ext cx="2953500" cy="2302800"/>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rgbClr val="FFC000"/>
              </a:buClr>
              <a:buSzPts val="3300"/>
              <a:buFont typeface="Play"/>
              <a:buNone/>
            </a:pPr>
            <a:r>
              <a:rPr lang="en" sz="2966" b="1"/>
              <a:t>Why Walkability?</a:t>
            </a:r>
            <a:endParaRPr sz="2966" b="1"/>
          </a:p>
          <a:p>
            <a:pPr marL="457200" lvl="0" indent="-346428" algn="l" rtl="0">
              <a:lnSpc>
                <a:spcPct val="90000"/>
              </a:lnSpc>
              <a:spcBef>
                <a:spcPts val="0"/>
              </a:spcBef>
              <a:spcAft>
                <a:spcPts val="0"/>
              </a:spcAft>
              <a:buSzPts val="1856"/>
              <a:buChar char="●"/>
            </a:pPr>
            <a:r>
              <a:rPr lang="en" sz="1855"/>
              <a:t>Crucial to city life</a:t>
            </a:r>
            <a:endParaRPr sz="1855"/>
          </a:p>
          <a:p>
            <a:pPr marL="457200" lvl="0" indent="-346428" algn="l" rtl="0">
              <a:lnSpc>
                <a:spcPct val="90000"/>
              </a:lnSpc>
              <a:spcBef>
                <a:spcPts val="0"/>
              </a:spcBef>
              <a:spcAft>
                <a:spcPts val="0"/>
              </a:spcAft>
              <a:buSzPts val="1856"/>
              <a:buChar char="●"/>
            </a:pPr>
            <a:r>
              <a:rPr lang="en" sz="1855"/>
              <a:t>Encourages a healthy, active lifestyle</a:t>
            </a:r>
            <a:endParaRPr sz="1855"/>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6"/>
          <p:cNvSpPr txBox="1">
            <a:spLocks noGrp="1"/>
          </p:cNvSpPr>
          <p:nvPr>
            <p:ph type="body" idx="1"/>
          </p:nvPr>
        </p:nvSpPr>
        <p:spPr>
          <a:xfrm>
            <a:off x="628650" y="1339831"/>
            <a:ext cx="7886700" cy="1675200"/>
          </a:xfrm>
          <a:prstGeom prst="rect">
            <a:avLst/>
          </a:prstGeom>
        </p:spPr>
        <p:txBody>
          <a:bodyPr spcFirstLastPara="1" wrap="square" lIns="68575" tIns="34275" rIns="68575" bIns="34275" anchor="ctr" anchorCtr="0">
            <a:normAutofit/>
          </a:bodyPr>
          <a:lstStyle/>
          <a:p>
            <a:pPr marL="0" lvl="0" indent="0" algn="l" rtl="0">
              <a:spcBef>
                <a:spcPts val="800"/>
              </a:spcBef>
              <a:spcAft>
                <a:spcPts val="0"/>
              </a:spcAft>
              <a:buNone/>
            </a:pPr>
            <a:r>
              <a:rPr lang="en" sz="2800"/>
              <a:t>“[We’ve] found positive relationships between </a:t>
            </a:r>
            <a:r>
              <a:rPr lang="en" sz="2800" i="1"/>
              <a:t>measures of walkability</a:t>
            </a:r>
            <a:r>
              <a:rPr lang="en" sz="2800"/>
              <a:t> and either life </a:t>
            </a:r>
            <a:r>
              <a:rPr lang="en" sz="2800" i="1"/>
              <a:t>satisfaction or happiness</a:t>
            </a:r>
            <a:r>
              <a:rPr lang="en" sz="2800"/>
              <a:t>”</a:t>
            </a:r>
            <a:endParaRPr sz="2800"/>
          </a:p>
        </p:txBody>
      </p:sp>
      <p:sp>
        <p:nvSpPr>
          <p:cNvPr id="210" name="Google Shape;210;p36"/>
          <p:cNvSpPr txBox="1">
            <a:spLocks noGrp="1"/>
          </p:cNvSpPr>
          <p:nvPr>
            <p:ph type="body" idx="1"/>
          </p:nvPr>
        </p:nvSpPr>
        <p:spPr>
          <a:xfrm>
            <a:off x="628650" y="3378206"/>
            <a:ext cx="7886700" cy="1675200"/>
          </a:xfrm>
          <a:prstGeom prst="rect">
            <a:avLst/>
          </a:prstGeom>
        </p:spPr>
        <p:txBody>
          <a:bodyPr spcFirstLastPara="1" wrap="square" lIns="68575" tIns="34275" rIns="68575" bIns="34275" anchor="ctr" anchorCtr="0">
            <a:normAutofit/>
          </a:bodyPr>
          <a:lstStyle/>
          <a:p>
            <a:pPr marL="0" lvl="0" indent="0" algn="l" rtl="0">
              <a:lnSpc>
                <a:spcPct val="100000"/>
              </a:lnSpc>
              <a:spcBef>
                <a:spcPts val="800"/>
              </a:spcBef>
              <a:spcAft>
                <a:spcPts val="0"/>
              </a:spcAft>
              <a:buSzPts val="935"/>
              <a:buNone/>
            </a:pPr>
            <a:r>
              <a:rPr lang="en" sz="1280">
                <a:solidFill>
                  <a:srgbClr val="1A4B7C"/>
                </a:solidFill>
              </a:rPr>
              <a:t>Leyden, K. M., Hogan, M. J., D’Arcy, L., Bunting, B., &amp; Bierema, S. (2024). Walkable Neighborhoods: Linkages Between Place, Health, and Happiness in Younger and Older Adults. Journal of the American Planning Association, 90(1), 101–114. https://doi.org/10.1080/01944363.2022.2123382</a:t>
            </a:r>
            <a:endParaRPr sz="1280">
              <a:solidFill>
                <a:srgbClr val="1A4B7C"/>
              </a:solidFill>
            </a:endParaRPr>
          </a:p>
        </p:txBody>
      </p:sp>
      <p:sp>
        <p:nvSpPr>
          <p:cNvPr id="211" name="Google Shape;211;p36"/>
          <p:cNvSpPr txBox="1">
            <a:spLocks noGrp="1"/>
          </p:cNvSpPr>
          <p:nvPr>
            <p:ph type="body" idx="1"/>
          </p:nvPr>
        </p:nvSpPr>
        <p:spPr>
          <a:xfrm>
            <a:off x="628650" y="2555231"/>
            <a:ext cx="7886700" cy="1675200"/>
          </a:xfrm>
          <a:prstGeom prst="rect">
            <a:avLst/>
          </a:prstGeom>
        </p:spPr>
        <p:txBody>
          <a:bodyPr spcFirstLastPara="1" wrap="square" lIns="68575" tIns="34275" rIns="68575" bIns="34275" anchor="ctr" anchorCtr="0">
            <a:normAutofit/>
          </a:bodyPr>
          <a:lstStyle/>
          <a:p>
            <a:pPr marL="0" lvl="0" indent="0" algn="l" rtl="0">
              <a:lnSpc>
                <a:spcPct val="60000"/>
              </a:lnSpc>
              <a:spcBef>
                <a:spcPts val="800"/>
              </a:spcBef>
              <a:spcAft>
                <a:spcPts val="0"/>
              </a:spcAft>
              <a:buClr>
                <a:schemeClr val="dk1"/>
              </a:buClr>
              <a:buSzPts val="1100"/>
              <a:buFont typeface="Arial"/>
              <a:buNone/>
            </a:pPr>
            <a:r>
              <a:rPr lang="en" sz="1700" b="1"/>
              <a:t>From </a:t>
            </a:r>
            <a:r>
              <a:rPr lang="en" sz="1700" i="1"/>
              <a:t>Walkable Neighborhoods:</a:t>
            </a:r>
            <a:endParaRPr sz="1700" i="1"/>
          </a:p>
          <a:p>
            <a:pPr marL="0" lvl="0" indent="0" algn="l" rtl="0">
              <a:lnSpc>
                <a:spcPct val="60000"/>
              </a:lnSpc>
              <a:spcBef>
                <a:spcPts val="800"/>
              </a:spcBef>
              <a:spcAft>
                <a:spcPts val="0"/>
              </a:spcAft>
              <a:buClr>
                <a:schemeClr val="dk1"/>
              </a:buClr>
              <a:buSzPts val="1100"/>
              <a:buFont typeface="Arial"/>
              <a:buNone/>
            </a:pPr>
            <a:r>
              <a:rPr lang="en" sz="1700" i="1"/>
              <a:t>Linkages Between Place, Health, and Happiness in Younger and Older Adults</a:t>
            </a:r>
            <a:endParaRPr sz="1700" i="1"/>
          </a:p>
          <a:p>
            <a:pPr marL="0" lvl="0" indent="0" algn="l" rtl="0">
              <a:lnSpc>
                <a:spcPct val="60000"/>
              </a:lnSpc>
              <a:spcBef>
                <a:spcPts val="800"/>
              </a:spcBef>
              <a:spcAft>
                <a:spcPts val="0"/>
              </a:spcAft>
              <a:buNone/>
            </a:pPr>
            <a:endParaRPr sz="17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pic>
        <p:nvPicPr>
          <p:cNvPr id="216" name="Google Shape;216;p37"/>
          <p:cNvPicPr preferRelativeResize="0"/>
          <p:nvPr/>
        </p:nvPicPr>
        <p:blipFill>
          <a:blip r:embed="rId3">
            <a:alphaModFix/>
          </a:blip>
          <a:stretch>
            <a:fillRect/>
          </a:stretch>
        </p:blipFill>
        <p:spPr>
          <a:xfrm>
            <a:off x="1270825" y="1493050"/>
            <a:ext cx="6602375" cy="3209500"/>
          </a:xfrm>
          <a:prstGeom prst="rect">
            <a:avLst/>
          </a:prstGeom>
          <a:noFill/>
          <a:ln>
            <a:noFill/>
          </a:ln>
        </p:spPr>
      </p:pic>
      <p:sp>
        <p:nvSpPr>
          <p:cNvPr id="217" name="Google Shape;217;p37"/>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FFC000"/>
              </a:buClr>
              <a:buSzPts val="3300"/>
              <a:buFont typeface="Play"/>
              <a:buNone/>
            </a:pPr>
            <a:r>
              <a:rPr lang="en"/>
              <a:t>Conclusion – Most Navigable Overall</a:t>
            </a:r>
            <a:endParaRPr/>
          </a:p>
        </p:txBody>
      </p:sp>
      <p:sp>
        <p:nvSpPr>
          <p:cNvPr id="218" name="Google Shape;218;p37"/>
          <p:cNvSpPr txBox="1">
            <a:spLocks noGrp="1"/>
          </p:cNvSpPr>
          <p:nvPr>
            <p:ph type="body" idx="1"/>
          </p:nvPr>
        </p:nvSpPr>
        <p:spPr>
          <a:xfrm>
            <a:off x="109750" y="1552175"/>
            <a:ext cx="5242200" cy="2132100"/>
          </a:xfrm>
          <a:prstGeom prst="rect">
            <a:avLst/>
          </a:prstGeom>
          <a:noFill/>
          <a:ln>
            <a:noFill/>
          </a:ln>
        </p:spPr>
        <p:txBody>
          <a:bodyPr spcFirstLastPara="1" wrap="square" lIns="68575" tIns="34275" rIns="68575" bIns="34275" anchor="t" anchorCtr="0">
            <a:normAutofit/>
          </a:bodyPr>
          <a:lstStyle/>
          <a:p>
            <a:pPr marL="0" lvl="0" indent="0" algn="ctr" rtl="0">
              <a:spcBef>
                <a:spcPts val="0"/>
              </a:spcBef>
              <a:spcAft>
                <a:spcPts val="0"/>
              </a:spcAft>
              <a:buNone/>
            </a:pPr>
            <a:r>
              <a:rPr lang="en" sz="4900"/>
              <a:t>Oakland!</a:t>
            </a:r>
            <a:endParaRPr sz="49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8"/>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FFC000"/>
              </a:buClr>
              <a:buSzPts val="3300"/>
              <a:buFont typeface="Play"/>
              <a:buNone/>
            </a:pPr>
            <a:r>
              <a:rPr lang="en"/>
              <a:t>Datasets</a:t>
            </a:r>
            <a:endParaRPr/>
          </a:p>
        </p:txBody>
      </p:sp>
      <p:sp>
        <p:nvSpPr>
          <p:cNvPr id="224" name="Google Shape;224;p38"/>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lnSpcReduction="10000"/>
          </a:bodyPr>
          <a:lstStyle/>
          <a:p>
            <a:pPr marL="177800" lvl="0" indent="-171450" algn="l" rtl="0">
              <a:lnSpc>
                <a:spcPct val="90000"/>
              </a:lnSpc>
              <a:spcBef>
                <a:spcPts val="0"/>
              </a:spcBef>
              <a:spcAft>
                <a:spcPts val="0"/>
              </a:spcAft>
              <a:buClr>
                <a:srgbClr val="FFC000"/>
              </a:buClr>
              <a:buSzPts val="2100"/>
              <a:buChar char="•"/>
            </a:pPr>
            <a:r>
              <a:rPr lang="en"/>
              <a:t>Parking meters</a:t>
            </a:r>
            <a:endParaRPr/>
          </a:p>
          <a:p>
            <a:pPr marL="520700" lvl="1" indent="-177800" algn="l" rtl="0">
              <a:lnSpc>
                <a:spcPct val="90000"/>
              </a:lnSpc>
              <a:spcBef>
                <a:spcPts val="400"/>
              </a:spcBef>
              <a:spcAft>
                <a:spcPts val="0"/>
              </a:spcAft>
              <a:buClr>
                <a:srgbClr val="FFC000"/>
              </a:buClr>
              <a:buSzPts val="1800"/>
              <a:buChar char="•"/>
            </a:pPr>
            <a:r>
              <a:rPr lang="en"/>
              <a:t>https://data.wprdc.org/dataset/parking-meters-pittsburgh-parking-authority/resource/72fff5c4-5ef2-4437-9e40-e2d999d455ed</a:t>
            </a:r>
            <a:endParaRPr/>
          </a:p>
          <a:p>
            <a:pPr marL="177800" lvl="0" indent="-171450" algn="l" rtl="0">
              <a:lnSpc>
                <a:spcPct val="90000"/>
              </a:lnSpc>
              <a:spcBef>
                <a:spcPts val="800"/>
              </a:spcBef>
              <a:spcAft>
                <a:spcPts val="0"/>
              </a:spcAft>
              <a:buClr>
                <a:srgbClr val="FFC000"/>
              </a:buClr>
              <a:buSzPts val="2100"/>
              <a:buChar char="•"/>
            </a:pPr>
            <a:r>
              <a:rPr lang="en"/>
              <a:t>Bus stops</a:t>
            </a:r>
            <a:endParaRPr/>
          </a:p>
          <a:p>
            <a:pPr marL="520700" lvl="1" indent="-177800" algn="l" rtl="0">
              <a:lnSpc>
                <a:spcPct val="90000"/>
              </a:lnSpc>
              <a:spcBef>
                <a:spcPts val="400"/>
              </a:spcBef>
              <a:spcAft>
                <a:spcPts val="0"/>
              </a:spcAft>
              <a:buClr>
                <a:srgbClr val="FFC000"/>
              </a:buClr>
              <a:buSzPts val="1800"/>
              <a:buChar char="•"/>
            </a:pPr>
            <a:r>
              <a:rPr lang="en"/>
              <a:t>https://data.wprdc.org/dataset/prt-transit-stop-usage/resource/3f40b94b-4ac4-48f1-8c61-8439d2d2f420</a:t>
            </a:r>
            <a:endParaRPr/>
          </a:p>
          <a:p>
            <a:pPr marL="520700" lvl="1" indent="-152400" algn="l" rtl="0">
              <a:lnSpc>
                <a:spcPct val="90000"/>
              </a:lnSpc>
              <a:spcBef>
                <a:spcPts val="400"/>
              </a:spcBef>
              <a:spcAft>
                <a:spcPts val="0"/>
              </a:spcAft>
              <a:buSzPts val="1400"/>
              <a:buChar char="•"/>
            </a:pPr>
            <a:r>
              <a:rPr lang="en"/>
              <a:t>https://www.rideprt.org/system-map/</a:t>
            </a:r>
            <a:endParaRPr/>
          </a:p>
          <a:p>
            <a:pPr marL="177800" lvl="0" indent="-171450" algn="l" rtl="0">
              <a:lnSpc>
                <a:spcPct val="90000"/>
              </a:lnSpc>
              <a:spcBef>
                <a:spcPts val="800"/>
              </a:spcBef>
              <a:spcAft>
                <a:spcPts val="0"/>
              </a:spcAft>
              <a:buClr>
                <a:srgbClr val="FFC000"/>
              </a:buClr>
              <a:buSzPts val="2100"/>
              <a:buChar char="•"/>
            </a:pPr>
            <a:r>
              <a:rPr lang="en"/>
              <a:t>Walkability</a:t>
            </a:r>
            <a:endParaRPr/>
          </a:p>
          <a:p>
            <a:pPr marL="520700" lvl="1" indent="-177800" algn="l" rtl="0">
              <a:lnSpc>
                <a:spcPct val="90000"/>
              </a:lnSpc>
              <a:spcBef>
                <a:spcPts val="400"/>
              </a:spcBef>
              <a:spcAft>
                <a:spcPts val="0"/>
              </a:spcAft>
              <a:buClr>
                <a:srgbClr val="FFC000"/>
              </a:buClr>
              <a:buSzPts val="1800"/>
              <a:buChar char="•"/>
            </a:pPr>
            <a:r>
              <a:rPr lang="en"/>
              <a:t>https://data.wprdc.org/dataset/sidewalk-to-street-walkability-ratio/resource/b90ccee1-c0aa-43b9-93e2-8a25e690c393</a:t>
            </a:r>
            <a:endParaRPr/>
          </a:p>
          <a:p>
            <a:pPr marL="177800" lvl="0" indent="-38100" algn="l" rtl="0">
              <a:lnSpc>
                <a:spcPct val="90000"/>
              </a:lnSpc>
              <a:spcBef>
                <a:spcPts val="800"/>
              </a:spcBef>
              <a:spcAft>
                <a:spcPts val="0"/>
              </a:spcAft>
              <a:buClr>
                <a:srgbClr val="FFC000"/>
              </a:buClr>
              <a:buSzPts val="2100"/>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9"/>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FFC000"/>
              </a:buClr>
              <a:buSzPts val="3300"/>
              <a:buFont typeface="Play"/>
              <a:buNone/>
            </a:pPr>
            <a:r>
              <a:rPr lang="en"/>
              <a:t>Questions?</a:t>
            </a:r>
            <a:endParaRPr/>
          </a:p>
        </p:txBody>
      </p:sp>
      <p:sp>
        <p:nvSpPr>
          <p:cNvPr id="230" name="Google Shape;230;p39"/>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p>
            <a:pPr marL="177800" lvl="0" indent="-38100" algn="l" rtl="0">
              <a:lnSpc>
                <a:spcPct val="90000"/>
              </a:lnSpc>
              <a:spcBef>
                <a:spcPts val="0"/>
              </a:spcBef>
              <a:spcAft>
                <a:spcPts val="0"/>
              </a:spcAft>
              <a:buClr>
                <a:srgbClr val="FFC000"/>
              </a:buClr>
              <a:buSzPts val="2100"/>
              <a:buNone/>
            </a:pPr>
            <a:endParaRPr/>
          </a:p>
        </p:txBody>
      </p:sp>
      <p:pic>
        <p:nvPicPr>
          <p:cNvPr id="231" name="Google Shape;231;p39"/>
          <p:cNvPicPr preferRelativeResize="0"/>
          <p:nvPr/>
        </p:nvPicPr>
        <p:blipFill rotWithShape="1">
          <a:blip r:embed="rId3">
            <a:alphaModFix/>
          </a:blip>
          <a:srcRect/>
          <a:stretch/>
        </p:blipFill>
        <p:spPr>
          <a:xfrm>
            <a:off x="5442155" y="491516"/>
            <a:ext cx="4114801" cy="828241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6"/>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FFC000"/>
              </a:buClr>
              <a:buSzPts val="3300"/>
              <a:buFont typeface="Play"/>
              <a:buNone/>
            </a:pPr>
            <a:r>
              <a:rPr lang="en"/>
              <a:t>What Makes a Great Neighborhood?</a:t>
            </a:r>
            <a:endParaRPr/>
          </a:p>
        </p:txBody>
      </p:sp>
      <p:sp>
        <p:nvSpPr>
          <p:cNvPr id="136" name="Google Shape;136;p26"/>
          <p:cNvSpPr txBox="1">
            <a:spLocks noGrp="1"/>
          </p:cNvSpPr>
          <p:nvPr>
            <p:ph type="body" idx="1"/>
          </p:nvPr>
        </p:nvSpPr>
        <p:spPr>
          <a:xfrm>
            <a:off x="542925" y="1623875"/>
            <a:ext cx="4828500" cy="3263400"/>
          </a:xfrm>
          <a:prstGeom prst="rect">
            <a:avLst/>
          </a:prstGeom>
          <a:noFill/>
          <a:ln>
            <a:noFill/>
          </a:ln>
        </p:spPr>
        <p:txBody>
          <a:bodyPr spcFirstLastPara="1" wrap="square" lIns="68575" tIns="34275" rIns="68575" bIns="34275" anchor="t" anchorCtr="0">
            <a:normAutofit/>
          </a:bodyPr>
          <a:lstStyle/>
          <a:p>
            <a:pPr marL="177800" lvl="0" indent="0" algn="l" rtl="0">
              <a:lnSpc>
                <a:spcPct val="90000"/>
              </a:lnSpc>
              <a:spcBef>
                <a:spcPts val="0"/>
              </a:spcBef>
              <a:spcAft>
                <a:spcPts val="0"/>
              </a:spcAft>
              <a:buNone/>
            </a:pPr>
            <a:r>
              <a:rPr lang="en" b="1"/>
              <a:t>Cornerstones of </a:t>
            </a:r>
            <a:endParaRPr b="1"/>
          </a:p>
          <a:p>
            <a:pPr marL="177800" lvl="0" indent="0" algn="l" rtl="0">
              <a:lnSpc>
                <a:spcPct val="90000"/>
              </a:lnSpc>
              <a:spcBef>
                <a:spcPts val="0"/>
              </a:spcBef>
              <a:spcAft>
                <a:spcPts val="0"/>
              </a:spcAft>
              <a:buNone/>
            </a:pPr>
            <a:r>
              <a:rPr lang="en" b="1"/>
              <a:t>Effective Navigability:</a:t>
            </a:r>
            <a:endParaRPr b="1"/>
          </a:p>
          <a:p>
            <a:pPr marL="177800" lvl="0" indent="0" algn="l" rtl="0">
              <a:lnSpc>
                <a:spcPct val="90000"/>
              </a:lnSpc>
              <a:spcBef>
                <a:spcPts val="0"/>
              </a:spcBef>
              <a:spcAft>
                <a:spcPts val="0"/>
              </a:spcAft>
              <a:buNone/>
            </a:pPr>
            <a:endParaRPr/>
          </a:p>
          <a:p>
            <a:pPr marL="177800" lvl="0" indent="-171450" algn="l" rtl="0">
              <a:lnSpc>
                <a:spcPct val="90000"/>
              </a:lnSpc>
              <a:spcBef>
                <a:spcPts val="0"/>
              </a:spcBef>
              <a:spcAft>
                <a:spcPts val="0"/>
              </a:spcAft>
              <a:buClr>
                <a:srgbClr val="FFC000"/>
              </a:buClr>
              <a:buSzPts val="2100"/>
              <a:buChar char="•"/>
            </a:pPr>
            <a:r>
              <a:rPr lang="en"/>
              <a:t>Quality transportation </a:t>
            </a:r>
            <a:endParaRPr/>
          </a:p>
          <a:p>
            <a:pPr marL="177800" lvl="0" indent="0" algn="l" rtl="0">
              <a:lnSpc>
                <a:spcPct val="90000"/>
              </a:lnSpc>
              <a:spcBef>
                <a:spcPts val="0"/>
              </a:spcBef>
              <a:spcAft>
                <a:spcPts val="0"/>
              </a:spcAft>
              <a:buNone/>
            </a:pPr>
            <a:r>
              <a:rPr lang="en"/>
              <a:t>infrastructure</a:t>
            </a:r>
            <a:endParaRPr/>
          </a:p>
          <a:p>
            <a:pPr marL="177800" lvl="0" indent="-171450" algn="l" rtl="0">
              <a:lnSpc>
                <a:spcPct val="90000"/>
              </a:lnSpc>
              <a:spcBef>
                <a:spcPts val="800"/>
              </a:spcBef>
              <a:spcAft>
                <a:spcPts val="0"/>
              </a:spcAft>
              <a:buClr>
                <a:srgbClr val="FFC000"/>
              </a:buClr>
              <a:buSzPts val="2100"/>
              <a:buChar char="•"/>
            </a:pPr>
            <a:r>
              <a:rPr lang="en"/>
              <a:t>Ease of movement</a:t>
            </a:r>
            <a:endParaRPr/>
          </a:p>
          <a:p>
            <a:pPr marL="177800" lvl="0" indent="-171450" algn="l" rtl="0">
              <a:lnSpc>
                <a:spcPct val="90000"/>
              </a:lnSpc>
              <a:spcBef>
                <a:spcPts val="800"/>
              </a:spcBef>
              <a:spcAft>
                <a:spcPts val="0"/>
              </a:spcAft>
              <a:buClr>
                <a:srgbClr val="FFC000"/>
              </a:buClr>
              <a:buSzPts val="2100"/>
              <a:buChar char="•"/>
            </a:pPr>
            <a:r>
              <a:rPr lang="en"/>
              <a:t>Accessibility and safety</a:t>
            </a:r>
            <a:endParaRPr/>
          </a:p>
        </p:txBody>
      </p:sp>
      <p:pic>
        <p:nvPicPr>
          <p:cNvPr id="137" name="Google Shape;137;p26" descr="A person in a red sweater&#10;&#10;Description automatically generated"/>
          <p:cNvPicPr preferRelativeResize="0"/>
          <p:nvPr/>
        </p:nvPicPr>
        <p:blipFill rotWithShape="1">
          <a:blip r:embed="rId3">
            <a:alphaModFix/>
          </a:blip>
          <a:srcRect/>
          <a:stretch/>
        </p:blipFill>
        <p:spPr>
          <a:xfrm>
            <a:off x="4169779" y="1456616"/>
            <a:ext cx="4156971" cy="277131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7"/>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FFC000"/>
              </a:buClr>
              <a:buSzPts val="3300"/>
              <a:buFont typeface="Play"/>
              <a:buNone/>
            </a:pPr>
            <a:r>
              <a:rPr lang="en"/>
              <a:t>Metrics</a:t>
            </a:r>
            <a:endParaRPr/>
          </a:p>
        </p:txBody>
      </p:sp>
      <p:sp>
        <p:nvSpPr>
          <p:cNvPr id="143" name="Google Shape;143;p27"/>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p>
            <a:pPr marL="177800" lvl="0" indent="-171450" algn="l" rtl="0">
              <a:lnSpc>
                <a:spcPct val="90000"/>
              </a:lnSpc>
              <a:spcBef>
                <a:spcPts val="0"/>
              </a:spcBef>
              <a:spcAft>
                <a:spcPts val="0"/>
              </a:spcAft>
              <a:buClr>
                <a:srgbClr val="FFC000"/>
              </a:buClr>
              <a:buSzPts val="2100"/>
              <a:buChar char="•"/>
            </a:pPr>
            <a:r>
              <a:rPr lang="en"/>
              <a:t>Parking meters</a:t>
            </a:r>
            <a:endParaRPr/>
          </a:p>
          <a:p>
            <a:pPr marL="520700" lvl="1" indent="-177800" algn="l" rtl="0">
              <a:lnSpc>
                <a:spcPct val="90000"/>
              </a:lnSpc>
              <a:spcBef>
                <a:spcPts val="400"/>
              </a:spcBef>
              <a:spcAft>
                <a:spcPts val="0"/>
              </a:spcAft>
              <a:buClr>
                <a:srgbClr val="FFC000"/>
              </a:buClr>
              <a:buSzPts val="1800"/>
              <a:buChar char="•"/>
            </a:pPr>
            <a:r>
              <a:rPr lang="en"/>
              <a:t>Accessibility of public parking</a:t>
            </a:r>
            <a:endParaRPr/>
          </a:p>
          <a:p>
            <a:pPr marL="177800" lvl="0" indent="-171450" algn="l" rtl="0">
              <a:lnSpc>
                <a:spcPct val="90000"/>
              </a:lnSpc>
              <a:spcBef>
                <a:spcPts val="800"/>
              </a:spcBef>
              <a:spcAft>
                <a:spcPts val="0"/>
              </a:spcAft>
              <a:buClr>
                <a:srgbClr val="FFC000"/>
              </a:buClr>
              <a:buSzPts val="2100"/>
              <a:buChar char="•"/>
            </a:pPr>
            <a:r>
              <a:rPr lang="en"/>
              <a:t>Bus stops</a:t>
            </a:r>
            <a:endParaRPr/>
          </a:p>
          <a:p>
            <a:pPr marL="520700" lvl="1" indent="-177800" algn="l" rtl="0">
              <a:lnSpc>
                <a:spcPct val="90000"/>
              </a:lnSpc>
              <a:spcBef>
                <a:spcPts val="400"/>
              </a:spcBef>
              <a:spcAft>
                <a:spcPts val="0"/>
              </a:spcAft>
              <a:buClr>
                <a:srgbClr val="FFC000"/>
              </a:buClr>
              <a:buSzPts val="1800"/>
              <a:buChar char="•"/>
            </a:pPr>
            <a:r>
              <a:rPr lang="en"/>
              <a:t>Availability of public transportation</a:t>
            </a:r>
            <a:endParaRPr/>
          </a:p>
          <a:p>
            <a:pPr marL="177800" lvl="0" indent="-171450" algn="l" rtl="0">
              <a:lnSpc>
                <a:spcPct val="90000"/>
              </a:lnSpc>
              <a:spcBef>
                <a:spcPts val="800"/>
              </a:spcBef>
              <a:spcAft>
                <a:spcPts val="0"/>
              </a:spcAft>
              <a:buClr>
                <a:srgbClr val="FFC000"/>
              </a:buClr>
              <a:buSzPts val="2100"/>
              <a:buChar char="•"/>
            </a:pPr>
            <a:r>
              <a:rPr lang="en"/>
              <a:t>Walkability</a:t>
            </a:r>
            <a:endParaRPr/>
          </a:p>
          <a:p>
            <a:pPr marL="520700" lvl="1" indent="-177800" algn="l" rtl="0">
              <a:lnSpc>
                <a:spcPct val="90000"/>
              </a:lnSpc>
              <a:spcBef>
                <a:spcPts val="400"/>
              </a:spcBef>
              <a:spcAft>
                <a:spcPts val="0"/>
              </a:spcAft>
              <a:buClr>
                <a:srgbClr val="FFC000"/>
              </a:buClr>
              <a:buSzPts val="1800"/>
              <a:buChar char="•"/>
            </a:pPr>
            <a:r>
              <a:rPr lang="en"/>
              <a:t>Availability of foot transportation infrastructure</a:t>
            </a:r>
            <a:endParaRPr/>
          </a:p>
          <a:p>
            <a:pPr marL="177800" lvl="0" indent="-38100" algn="l" rtl="0">
              <a:lnSpc>
                <a:spcPct val="90000"/>
              </a:lnSpc>
              <a:spcBef>
                <a:spcPts val="800"/>
              </a:spcBef>
              <a:spcAft>
                <a:spcPts val="0"/>
              </a:spcAft>
              <a:buClr>
                <a:srgbClr val="FFC000"/>
              </a:buClr>
              <a:buSzPts val="2100"/>
              <a:buNone/>
            </a:pPr>
            <a:endParaRPr/>
          </a:p>
        </p:txBody>
      </p:sp>
      <p:pic>
        <p:nvPicPr>
          <p:cNvPr id="144" name="Google Shape;144;p27" descr="A cartoon of a bus&#10;&#10;Description automatically generated"/>
          <p:cNvPicPr preferRelativeResize="0"/>
          <p:nvPr/>
        </p:nvPicPr>
        <p:blipFill rotWithShape="1">
          <a:blip r:embed="rId3">
            <a:alphaModFix/>
          </a:blip>
          <a:srcRect/>
          <a:stretch/>
        </p:blipFill>
        <p:spPr>
          <a:xfrm rot="-492396">
            <a:off x="4552697" y="529883"/>
            <a:ext cx="4168483" cy="1268443"/>
          </a:xfrm>
          <a:prstGeom prst="rect">
            <a:avLst/>
          </a:prstGeom>
          <a:noFill/>
          <a:ln>
            <a:noFill/>
          </a:ln>
        </p:spPr>
      </p:pic>
      <p:pic>
        <p:nvPicPr>
          <p:cNvPr id="145" name="Google Shape;145;p27" descr="A grey object with a red light&#10;&#10;Description automatically generated"/>
          <p:cNvPicPr preferRelativeResize="0"/>
          <p:nvPr/>
        </p:nvPicPr>
        <p:blipFill rotWithShape="1">
          <a:blip r:embed="rId4">
            <a:alphaModFix/>
          </a:blip>
          <a:srcRect/>
          <a:stretch/>
        </p:blipFill>
        <p:spPr>
          <a:xfrm>
            <a:off x="6814552" y="2174960"/>
            <a:ext cx="1510228" cy="2598241"/>
          </a:xfrm>
          <a:prstGeom prst="rect">
            <a:avLst/>
          </a:prstGeom>
          <a:noFill/>
          <a:ln>
            <a:noFill/>
          </a:ln>
        </p:spPr>
      </p:pic>
      <p:pic>
        <p:nvPicPr>
          <p:cNvPr id="146" name="Google Shape;146;p27" descr="A group of people walking across a crosswalk&#10;&#10;Description automatically generated"/>
          <p:cNvPicPr preferRelativeResize="0"/>
          <p:nvPr/>
        </p:nvPicPr>
        <p:blipFill rotWithShape="1">
          <a:blip r:embed="rId5">
            <a:alphaModFix/>
          </a:blip>
          <a:srcRect/>
          <a:stretch/>
        </p:blipFill>
        <p:spPr>
          <a:xfrm>
            <a:off x="1487221" y="3390930"/>
            <a:ext cx="4468761" cy="175257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8"/>
          <p:cNvSpPr txBox="1">
            <a:spLocks noGrp="1"/>
          </p:cNvSpPr>
          <p:nvPr>
            <p:ph type="ctrTitle"/>
          </p:nvPr>
        </p:nvSpPr>
        <p:spPr>
          <a:xfrm>
            <a:off x="1143000" y="841772"/>
            <a:ext cx="6858000" cy="1790700"/>
          </a:xfrm>
          <a:prstGeom prst="rect">
            <a:avLst/>
          </a:prstGeom>
        </p:spPr>
        <p:txBody>
          <a:bodyPr spcFirstLastPara="1" wrap="square" lIns="68575" tIns="34275" rIns="68575" bIns="34275" anchor="b" anchorCtr="0">
            <a:normAutofit/>
          </a:bodyPr>
          <a:lstStyle/>
          <a:p>
            <a:pPr marL="0" lvl="0" indent="0" algn="ctr" rtl="0">
              <a:spcBef>
                <a:spcPts val="0"/>
              </a:spcBef>
              <a:spcAft>
                <a:spcPts val="0"/>
              </a:spcAft>
              <a:buNone/>
            </a:pPr>
            <a:r>
              <a:rPr lang="en"/>
              <a:t>Parking Meters</a:t>
            </a:r>
            <a:endParaRPr/>
          </a:p>
        </p:txBody>
      </p:sp>
      <p:sp>
        <p:nvSpPr>
          <p:cNvPr id="152" name="Google Shape;152;p28"/>
          <p:cNvSpPr txBox="1">
            <a:spLocks noGrp="1"/>
          </p:cNvSpPr>
          <p:nvPr>
            <p:ph type="subTitle" idx="1"/>
          </p:nvPr>
        </p:nvSpPr>
        <p:spPr>
          <a:xfrm>
            <a:off x="1143000" y="2701529"/>
            <a:ext cx="6858000" cy="1241700"/>
          </a:xfrm>
          <a:prstGeom prst="rect">
            <a:avLst/>
          </a:prstGeom>
        </p:spPr>
        <p:txBody>
          <a:bodyPr spcFirstLastPara="1" wrap="square" lIns="68575" tIns="34275" rIns="68575" bIns="34275" anchor="t" anchorCtr="0">
            <a:normAutofit/>
          </a:bodyPr>
          <a:lstStyle/>
          <a:p>
            <a:pPr marL="0" lvl="0" indent="0" algn="ctr" rtl="0">
              <a:spcBef>
                <a:spcPts val="800"/>
              </a:spcBef>
              <a:spcAft>
                <a:spcPts val="0"/>
              </a:spcAft>
              <a:buNone/>
            </a:pPr>
            <a:r>
              <a:rPr lang="en"/>
              <a:t>Metric #1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9"/>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FFC000"/>
              </a:buClr>
              <a:buSzPts val="3300"/>
              <a:buFont typeface="Play"/>
              <a:buNone/>
            </a:pPr>
            <a:r>
              <a:rPr lang="en"/>
              <a:t>Parking Meters – Map of Locations</a:t>
            </a:r>
            <a:endParaRPr/>
          </a:p>
        </p:txBody>
      </p:sp>
      <p:pic>
        <p:nvPicPr>
          <p:cNvPr id="158" name="Google Shape;158;p29"/>
          <p:cNvPicPr preferRelativeResize="0">
            <a:picLocks noGrp="1"/>
          </p:cNvPicPr>
          <p:nvPr>
            <p:ph type="body" idx="1"/>
          </p:nvPr>
        </p:nvPicPr>
        <p:blipFill rotWithShape="1">
          <a:blip r:embed="rId3">
            <a:alphaModFix/>
          </a:blip>
          <a:srcRect/>
          <a:stretch/>
        </p:blipFill>
        <p:spPr>
          <a:xfrm>
            <a:off x="1870826" y="1124720"/>
            <a:ext cx="5647260" cy="3432532"/>
          </a:xfrm>
          <a:prstGeom prst="rect">
            <a:avLst/>
          </a:prstGeom>
          <a:noFill/>
          <a:ln>
            <a:noFill/>
          </a:ln>
        </p:spPr>
      </p:pic>
      <p:sp>
        <p:nvSpPr>
          <p:cNvPr id="159" name="Google Shape;159;p29"/>
          <p:cNvSpPr txBox="1"/>
          <p:nvPr/>
        </p:nvSpPr>
        <p:spPr>
          <a:xfrm>
            <a:off x="4896464" y="2433250"/>
            <a:ext cx="4572000" cy="276999"/>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60" name="Google Shape;160;p29"/>
          <p:cNvSpPr txBox="1"/>
          <p:nvPr/>
        </p:nvSpPr>
        <p:spPr>
          <a:xfrm>
            <a:off x="243348" y="4742699"/>
            <a:ext cx="9144000" cy="253915"/>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200">
                <a:solidFill>
                  <a:srgbClr val="FFC000"/>
                </a:solidFill>
                <a:latin typeface="Arial"/>
                <a:ea typeface="Arial"/>
                <a:cs typeface="Arial"/>
                <a:sym typeface="Arial"/>
              </a:rPr>
              <a:t>Source: https://pghgishub-pittsburghpa.opendata.arcgis.com/datasets/pittsburghpa::pittsburgh-parking-authority-terminals/explore</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0"/>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FFC000"/>
              </a:buClr>
              <a:buSzPts val="3300"/>
              <a:buFont typeface="Play"/>
              <a:buNone/>
            </a:pPr>
            <a:r>
              <a:rPr lang="en"/>
              <a:t>Parking Meters – Top 20 Neighborhoods</a:t>
            </a:r>
            <a:endParaRPr/>
          </a:p>
        </p:txBody>
      </p:sp>
      <p:sp>
        <p:nvSpPr>
          <p:cNvPr id="166" name="Google Shape;166;p30"/>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p>
            <a:pPr marL="177800" lvl="0" indent="-38100" algn="l" rtl="0">
              <a:lnSpc>
                <a:spcPct val="90000"/>
              </a:lnSpc>
              <a:spcBef>
                <a:spcPts val="0"/>
              </a:spcBef>
              <a:spcAft>
                <a:spcPts val="0"/>
              </a:spcAft>
              <a:buClr>
                <a:srgbClr val="FFC000"/>
              </a:buClr>
              <a:buSzPts val="2100"/>
              <a:buNone/>
            </a:pPr>
            <a:endParaRPr/>
          </a:p>
        </p:txBody>
      </p:sp>
      <p:pic>
        <p:nvPicPr>
          <p:cNvPr id="167" name="Google Shape;167;p30"/>
          <p:cNvPicPr preferRelativeResize="0"/>
          <p:nvPr/>
        </p:nvPicPr>
        <p:blipFill rotWithShape="1">
          <a:blip r:embed="rId3">
            <a:alphaModFix/>
          </a:blip>
          <a:srcRect/>
          <a:stretch/>
        </p:blipFill>
        <p:spPr>
          <a:xfrm>
            <a:off x="0" y="1079063"/>
            <a:ext cx="9030955" cy="4064437"/>
          </a:xfrm>
          <a:prstGeom prst="rect">
            <a:avLst/>
          </a:prstGeom>
          <a:noFill/>
          <a:ln>
            <a:noFill/>
          </a:ln>
        </p:spPr>
      </p:pic>
      <p:sp>
        <p:nvSpPr>
          <p:cNvPr id="168" name="Google Shape;168;p30"/>
          <p:cNvSpPr txBox="1"/>
          <p:nvPr/>
        </p:nvSpPr>
        <p:spPr>
          <a:xfrm>
            <a:off x="3062772" y="1214219"/>
            <a:ext cx="5898300" cy="18855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900" b="1">
                <a:solidFill>
                  <a:srgbClr val="1F5C99"/>
                </a:solidFill>
              </a:rPr>
              <a:t>Why Parking Meters?</a:t>
            </a:r>
            <a:endParaRPr sz="1900" b="1">
              <a:solidFill>
                <a:srgbClr val="1F5C99"/>
              </a:solidFill>
            </a:endParaRPr>
          </a:p>
          <a:p>
            <a:pPr marL="0" marR="0" lvl="0" indent="0" algn="l" rtl="0">
              <a:spcBef>
                <a:spcPts val="0"/>
              </a:spcBef>
              <a:spcAft>
                <a:spcPts val="0"/>
              </a:spcAft>
              <a:buNone/>
            </a:pPr>
            <a:r>
              <a:rPr lang="en" sz="1600">
                <a:solidFill>
                  <a:srgbClr val="1F5C99"/>
                </a:solidFill>
              </a:rPr>
              <a:t>Parking meters are a representation of available on-street parking. On-street parking is important when traveling to and around a neighborhood to allow commuters and residents a place to safely leave their vehicles.</a:t>
            </a:r>
            <a:endParaRPr sz="1600">
              <a:solidFill>
                <a:srgbClr val="1F5C99"/>
              </a:solidFill>
            </a:endParaRPr>
          </a:p>
          <a:p>
            <a:pPr marL="0" marR="0" lvl="0" indent="0" algn="l" rtl="0">
              <a:spcBef>
                <a:spcPts val="0"/>
              </a:spcBef>
              <a:spcAft>
                <a:spcPts val="0"/>
              </a:spcAft>
              <a:buNone/>
            </a:pPr>
            <a:endParaRPr/>
          </a:p>
          <a:p>
            <a:pPr marL="0" marR="0" lvl="0" indent="0" algn="l" rtl="0">
              <a:spcBef>
                <a:spcPts val="0"/>
              </a:spcBef>
              <a:spcAft>
                <a:spcPts val="0"/>
              </a:spcAft>
              <a:buNone/>
            </a:pPr>
            <a:r>
              <a:rPr lang="en" sz="2100" u="sng">
                <a:solidFill>
                  <a:schemeClr val="hlink"/>
                </a:solidFill>
                <a:latin typeface="Arial"/>
                <a:ea typeface="Arial"/>
                <a:cs typeface="Arial"/>
                <a:sym typeface="Arial"/>
                <a:hlinkClick r:id="rId4"/>
              </a:rPr>
              <a:t>To see how we got these results click here…</a:t>
            </a:r>
            <a:endParaRPr sz="2100">
              <a:solidFill>
                <a:srgbClr val="1F5C99"/>
              </a:solidFill>
              <a:latin typeface="Arial"/>
              <a:ea typeface="Arial"/>
              <a:cs typeface="Arial"/>
              <a:sym typeface="Arial"/>
            </a:endParaRPr>
          </a:p>
        </p:txBody>
      </p:sp>
      <p:sp>
        <p:nvSpPr>
          <p:cNvPr id="169" name="Google Shape;169;p30"/>
          <p:cNvSpPr txBox="1"/>
          <p:nvPr/>
        </p:nvSpPr>
        <p:spPr>
          <a:xfrm>
            <a:off x="0" y="2041793"/>
            <a:ext cx="9144000" cy="51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100">
              <a:solidFill>
                <a:srgbClr val="FFC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1"/>
          <p:cNvSpPr txBox="1">
            <a:spLocks noGrp="1"/>
          </p:cNvSpPr>
          <p:nvPr>
            <p:ph type="ctrTitle"/>
          </p:nvPr>
        </p:nvSpPr>
        <p:spPr>
          <a:xfrm>
            <a:off x="1143000" y="841772"/>
            <a:ext cx="6858000" cy="1790700"/>
          </a:xfrm>
          <a:prstGeom prst="rect">
            <a:avLst/>
          </a:prstGeom>
        </p:spPr>
        <p:txBody>
          <a:bodyPr spcFirstLastPara="1" wrap="square" lIns="68575" tIns="34275" rIns="68575" bIns="34275" anchor="b" anchorCtr="0">
            <a:normAutofit/>
          </a:bodyPr>
          <a:lstStyle/>
          <a:p>
            <a:pPr marL="0" lvl="0" indent="0" algn="ctr" rtl="0">
              <a:spcBef>
                <a:spcPts val="0"/>
              </a:spcBef>
              <a:spcAft>
                <a:spcPts val="0"/>
              </a:spcAft>
              <a:buNone/>
            </a:pPr>
            <a:r>
              <a:rPr lang="en"/>
              <a:t>Bus Stops</a:t>
            </a:r>
            <a:endParaRPr/>
          </a:p>
        </p:txBody>
      </p:sp>
      <p:sp>
        <p:nvSpPr>
          <p:cNvPr id="175" name="Google Shape;175;p31"/>
          <p:cNvSpPr txBox="1">
            <a:spLocks noGrp="1"/>
          </p:cNvSpPr>
          <p:nvPr>
            <p:ph type="subTitle" idx="1"/>
          </p:nvPr>
        </p:nvSpPr>
        <p:spPr>
          <a:xfrm>
            <a:off x="1143000" y="2701529"/>
            <a:ext cx="6858000" cy="1241700"/>
          </a:xfrm>
          <a:prstGeom prst="rect">
            <a:avLst/>
          </a:prstGeom>
        </p:spPr>
        <p:txBody>
          <a:bodyPr spcFirstLastPara="1" wrap="square" lIns="68575" tIns="34275" rIns="68575" bIns="34275" anchor="t" anchorCtr="0">
            <a:normAutofit/>
          </a:bodyPr>
          <a:lstStyle/>
          <a:p>
            <a:pPr marL="0" lvl="0" indent="0" algn="ctr" rtl="0">
              <a:spcBef>
                <a:spcPts val="800"/>
              </a:spcBef>
              <a:spcAft>
                <a:spcPts val="0"/>
              </a:spcAft>
              <a:buNone/>
            </a:pPr>
            <a:r>
              <a:rPr lang="en"/>
              <a:t>Metric #2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2"/>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FFC000"/>
              </a:buClr>
              <a:buSzPts val="3300"/>
              <a:buFont typeface="Play"/>
              <a:buNone/>
            </a:pPr>
            <a:r>
              <a:rPr lang="en"/>
              <a:t>Bus Stops</a:t>
            </a:r>
            <a:endParaRPr/>
          </a:p>
        </p:txBody>
      </p:sp>
      <p:sp>
        <p:nvSpPr>
          <p:cNvPr id="181" name="Google Shape;181;p32"/>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p>
            <a:pPr marL="177800" lvl="0" indent="-38100" algn="l" rtl="0">
              <a:lnSpc>
                <a:spcPct val="90000"/>
              </a:lnSpc>
              <a:spcBef>
                <a:spcPts val="0"/>
              </a:spcBef>
              <a:spcAft>
                <a:spcPts val="0"/>
              </a:spcAft>
              <a:buClr>
                <a:srgbClr val="FFC000"/>
              </a:buClr>
              <a:buSzPts val="2100"/>
              <a:buNone/>
            </a:pPr>
            <a:r>
              <a:rPr lang="en"/>
              <a:t>Why bus stops?</a:t>
            </a:r>
            <a:endParaRPr/>
          </a:p>
          <a:p>
            <a:pPr marL="177800" lvl="0" indent="-38100" algn="l" rtl="0">
              <a:lnSpc>
                <a:spcPct val="90000"/>
              </a:lnSpc>
              <a:spcBef>
                <a:spcPts val="0"/>
              </a:spcBef>
              <a:spcAft>
                <a:spcPts val="0"/>
              </a:spcAft>
              <a:buClr>
                <a:srgbClr val="FFC000"/>
              </a:buClr>
              <a:buSzPts val="2100"/>
              <a:buNone/>
            </a:pPr>
            <a:r>
              <a:rPr lang="en"/>
              <a:t>Bus stops are crucial for community connectivity, offering essential access to public transportation. They support local economies, reduce environmental impact by lowering traffic and pollution, promote social inclusivity, and improve urban planning and safety.</a:t>
            </a:r>
            <a:endParaRPr/>
          </a:p>
          <a:p>
            <a:pPr marL="177800" lvl="0" indent="-38100" algn="l" rtl="0">
              <a:lnSpc>
                <a:spcPct val="90000"/>
              </a:lnSpc>
              <a:spcBef>
                <a:spcPts val="0"/>
              </a:spcBef>
              <a:spcAft>
                <a:spcPts val="0"/>
              </a:spcAft>
              <a:buClr>
                <a:srgbClr val="FFC000"/>
              </a:buClr>
              <a:buSzPts val="2100"/>
              <a:buNone/>
            </a:pPr>
            <a:endParaRPr/>
          </a:p>
          <a:p>
            <a:pPr marL="177800" lvl="0" indent="-38100" algn="l" rtl="0">
              <a:lnSpc>
                <a:spcPct val="90000"/>
              </a:lnSpc>
              <a:spcBef>
                <a:spcPts val="0"/>
              </a:spcBef>
              <a:spcAft>
                <a:spcPts val="0"/>
              </a:spcAft>
              <a:buClr>
                <a:srgbClr val="FFC000"/>
              </a:buClr>
              <a:buSzPts val="2100"/>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3"/>
          <p:cNvSpPr txBox="1">
            <a:spLocks noGrp="1"/>
          </p:cNvSpPr>
          <p:nvPr>
            <p:ph type="title"/>
          </p:nvPr>
        </p:nvSpPr>
        <p:spPr>
          <a:xfrm>
            <a:off x="628650" y="273844"/>
            <a:ext cx="7886700" cy="9942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r>
              <a:rPr lang="en"/>
              <a:t>The graph</a:t>
            </a:r>
            <a:endParaRPr/>
          </a:p>
        </p:txBody>
      </p:sp>
      <p:sp>
        <p:nvSpPr>
          <p:cNvPr id="187" name="Google Shape;187;p33"/>
          <p:cNvSpPr txBox="1">
            <a:spLocks noGrp="1"/>
          </p:cNvSpPr>
          <p:nvPr>
            <p:ph type="body" idx="1"/>
          </p:nvPr>
        </p:nvSpPr>
        <p:spPr>
          <a:xfrm>
            <a:off x="628650" y="1369219"/>
            <a:ext cx="7886700" cy="3263400"/>
          </a:xfrm>
          <a:prstGeom prst="rect">
            <a:avLst/>
          </a:prstGeom>
        </p:spPr>
        <p:txBody>
          <a:bodyPr spcFirstLastPara="1" wrap="square" lIns="68575" tIns="34275" rIns="68575" bIns="34275" anchor="t" anchorCtr="0">
            <a:normAutofit/>
          </a:bodyPr>
          <a:lstStyle/>
          <a:p>
            <a:pPr marL="0" lvl="0" indent="0" algn="l" rtl="0">
              <a:spcBef>
                <a:spcPts val="800"/>
              </a:spcBef>
              <a:spcAft>
                <a:spcPts val="0"/>
              </a:spcAft>
              <a:buNone/>
            </a:pPr>
            <a:endParaRPr/>
          </a:p>
        </p:txBody>
      </p:sp>
      <p:pic>
        <p:nvPicPr>
          <p:cNvPr id="188" name="Google Shape;188;p33"/>
          <p:cNvPicPr preferRelativeResize="0"/>
          <p:nvPr/>
        </p:nvPicPr>
        <p:blipFill>
          <a:blip r:embed="rId3">
            <a:alphaModFix/>
          </a:blip>
          <a:stretch>
            <a:fillRect/>
          </a:stretch>
        </p:blipFill>
        <p:spPr>
          <a:xfrm>
            <a:off x="3465600" y="273850"/>
            <a:ext cx="5225652" cy="4777749"/>
          </a:xfrm>
          <a:prstGeom prst="rect">
            <a:avLst/>
          </a:prstGeom>
          <a:noFill/>
          <a:ln>
            <a:noFill/>
          </a:ln>
        </p:spPr>
      </p:pic>
      <p:pic>
        <p:nvPicPr>
          <p:cNvPr id="189" name="Google Shape;189;p33"/>
          <p:cNvPicPr preferRelativeResize="0"/>
          <p:nvPr/>
        </p:nvPicPr>
        <p:blipFill>
          <a:blip r:embed="rId4">
            <a:alphaModFix/>
          </a:blip>
          <a:stretch>
            <a:fillRect/>
          </a:stretch>
        </p:blipFill>
        <p:spPr>
          <a:xfrm>
            <a:off x="1" y="-35600"/>
            <a:ext cx="9143999" cy="5143501"/>
          </a:xfrm>
          <a:prstGeom prst="rect">
            <a:avLst/>
          </a:prstGeom>
          <a:noFill/>
          <a:ln>
            <a:noFill/>
          </a:ln>
        </p:spPr>
      </p:pic>
      <p:pic>
        <p:nvPicPr>
          <p:cNvPr id="190" name="Google Shape;190;p33"/>
          <p:cNvPicPr preferRelativeResize="0"/>
          <p:nvPr/>
        </p:nvPicPr>
        <p:blipFill>
          <a:blip r:embed="rId5">
            <a:alphaModFix/>
          </a:blip>
          <a:stretch>
            <a:fillRect/>
          </a:stretch>
        </p:blipFill>
        <p:spPr>
          <a:xfrm>
            <a:off x="1414604" y="0"/>
            <a:ext cx="6314791" cy="5143499"/>
          </a:xfrm>
          <a:prstGeom prst="rect">
            <a:avLst/>
          </a:prstGeom>
          <a:noFill/>
          <a:ln>
            <a:noFill/>
          </a:ln>
        </p:spPr>
      </p:pic>
      <p:sp>
        <p:nvSpPr>
          <p:cNvPr id="191" name="Google Shape;191;p33"/>
          <p:cNvSpPr txBox="1"/>
          <p:nvPr/>
        </p:nvSpPr>
        <p:spPr>
          <a:xfrm>
            <a:off x="0" y="587325"/>
            <a:ext cx="1735500" cy="299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a:solidFill>
                  <a:srgbClr val="FFC000"/>
                </a:solidFill>
              </a:rPr>
              <a:t>Safety</a:t>
            </a:r>
            <a:endParaRPr sz="2100">
              <a:solidFill>
                <a:srgbClr val="FFC000"/>
              </a:solidFill>
            </a:endParaRPr>
          </a:p>
          <a:p>
            <a:pPr marL="0" lvl="0" indent="0" algn="l" rtl="0">
              <a:spcBef>
                <a:spcPts val="0"/>
              </a:spcBef>
              <a:spcAft>
                <a:spcPts val="0"/>
              </a:spcAft>
              <a:buNone/>
            </a:pPr>
            <a:endParaRPr sz="2100">
              <a:solidFill>
                <a:srgbClr val="FFC000"/>
              </a:solidFill>
            </a:endParaRPr>
          </a:p>
          <a:p>
            <a:pPr marL="0" lvl="0" indent="0" algn="l" rtl="0">
              <a:spcBef>
                <a:spcPts val="0"/>
              </a:spcBef>
              <a:spcAft>
                <a:spcPts val="0"/>
              </a:spcAft>
              <a:buNone/>
            </a:pPr>
            <a:r>
              <a:rPr lang="en" sz="2100">
                <a:solidFill>
                  <a:srgbClr val="FFC000"/>
                </a:solidFill>
              </a:rPr>
              <a:t>Ease of access</a:t>
            </a:r>
            <a:endParaRPr sz="2100">
              <a:solidFill>
                <a:srgbClr val="FFC000"/>
              </a:solidFill>
            </a:endParaRPr>
          </a:p>
          <a:p>
            <a:pPr marL="0" lvl="0" indent="0" algn="l" rtl="0">
              <a:spcBef>
                <a:spcPts val="0"/>
              </a:spcBef>
              <a:spcAft>
                <a:spcPts val="0"/>
              </a:spcAft>
              <a:buNone/>
            </a:pPr>
            <a:endParaRPr sz="2100">
              <a:solidFill>
                <a:srgbClr val="FFC000"/>
              </a:solidFill>
            </a:endParaRPr>
          </a:p>
          <a:p>
            <a:pPr marL="0" lvl="0" indent="0" algn="l" rtl="0">
              <a:spcBef>
                <a:spcPts val="0"/>
              </a:spcBef>
              <a:spcAft>
                <a:spcPts val="0"/>
              </a:spcAft>
              <a:buNone/>
            </a:pPr>
            <a:r>
              <a:rPr lang="en" sz="2100">
                <a:solidFill>
                  <a:srgbClr val="FFC000"/>
                </a:solidFill>
              </a:rPr>
              <a:t>More reasonable </a:t>
            </a:r>
            <a:endParaRPr sz="2100">
              <a:solidFill>
                <a:srgbClr val="FFC000"/>
              </a:solidFill>
            </a:endParaRPr>
          </a:p>
          <a:p>
            <a:pPr marL="0" lvl="0" indent="0" algn="l" rtl="0">
              <a:spcBef>
                <a:spcPts val="0"/>
              </a:spcBef>
              <a:spcAft>
                <a:spcPts val="0"/>
              </a:spcAft>
              <a:buNone/>
            </a:pPr>
            <a:endParaRPr sz="2100">
              <a:solidFill>
                <a:srgbClr val="FFC000"/>
              </a:solidFill>
            </a:endParaRPr>
          </a:p>
          <a:p>
            <a:pPr marL="0" lvl="0" indent="0" algn="l" rtl="0">
              <a:spcBef>
                <a:spcPts val="0"/>
              </a:spcBef>
              <a:spcAft>
                <a:spcPts val="0"/>
              </a:spcAft>
              <a:buNone/>
            </a:pPr>
            <a:endParaRPr sz="2100">
              <a:solidFill>
                <a:srgbClr val="FFC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581</Words>
  <Application>Microsoft Office PowerPoint</Application>
  <PresentationFormat>On-screen Show (16:9)</PresentationFormat>
  <Paragraphs>67</Paragraphs>
  <Slides>15</Slides>
  <Notes>15</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15</vt:i4>
      </vt:variant>
    </vt:vector>
  </HeadingPairs>
  <TitlesOfParts>
    <vt:vector size="19" baseType="lpstr">
      <vt:lpstr>Play</vt:lpstr>
      <vt:lpstr>Arial</vt:lpstr>
      <vt:lpstr>Simple Light</vt:lpstr>
      <vt:lpstr>Office Theme</vt:lpstr>
      <vt:lpstr>Most Navigable  Neighborhood in Pittsburgh</vt:lpstr>
      <vt:lpstr>What Makes a Great Neighborhood?</vt:lpstr>
      <vt:lpstr>Metrics</vt:lpstr>
      <vt:lpstr>Parking Meters</vt:lpstr>
      <vt:lpstr>Parking Meters – Map of Locations</vt:lpstr>
      <vt:lpstr>Parking Meters – Top 20 Neighborhoods</vt:lpstr>
      <vt:lpstr>Bus Stops</vt:lpstr>
      <vt:lpstr>Bus Stops</vt:lpstr>
      <vt:lpstr>The graph</vt:lpstr>
      <vt:lpstr>Walkability</vt:lpstr>
      <vt:lpstr>Walkability (Sidewalk ft. / Street ft.)</vt:lpstr>
      <vt:lpstr>PowerPoint Presentation</vt:lpstr>
      <vt:lpstr>Conclusion – Most Navigable Overall</vt:lpstr>
      <vt:lpstr>Datasets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Most Navigable  Neighborhood in Pittsburgh</dc:title>
  <cp:lastModifiedBy>Lovre, John R</cp:lastModifiedBy>
  <cp:revision>1</cp:revision>
  <dcterms:modified xsi:type="dcterms:W3CDTF">2024-04-19T03:40:01Z</dcterms:modified>
</cp:coreProperties>
</file>